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74" r:id="rId4"/>
    <p:sldId id="260" r:id="rId5"/>
    <p:sldId id="317" r:id="rId6"/>
    <p:sldId id="349" r:id="rId7"/>
    <p:sldId id="258" r:id="rId8"/>
    <p:sldId id="264" r:id="rId9"/>
    <p:sldId id="314" r:id="rId10"/>
    <p:sldId id="330" r:id="rId11"/>
    <p:sldId id="273" r:id="rId12"/>
    <p:sldId id="265" r:id="rId13"/>
    <p:sldId id="348" r:id="rId14"/>
    <p:sldId id="272" r:id="rId15"/>
    <p:sldId id="268" r:id="rId16"/>
    <p:sldId id="337" r:id="rId17"/>
    <p:sldId id="341" r:id="rId18"/>
    <p:sldId id="271" r:id="rId19"/>
    <p:sldId id="320" r:id="rId20"/>
    <p:sldId id="339" r:id="rId21"/>
    <p:sldId id="277" r:id="rId22"/>
    <p:sldId id="340" r:id="rId23"/>
    <p:sldId id="338" r:id="rId24"/>
    <p:sldId id="275" r:id="rId25"/>
    <p:sldId id="342" r:id="rId26"/>
    <p:sldId id="291" r:id="rId27"/>
    <p:sldId id="343" r:id="rId28"/>
    <p:sldId id="344" r:id="rId29"/>
    <p:sldId id="345" r:id="rId30"/>
    <p:sldId id="279" r:id="rId31"/>
    <p:sldId id="278" r:id="rId32"/>
    <p:sldId id="347" r:id="rId33"/>
    <p:sldId id="335" r:id="rId34"/>
    <p:sldId id="333" r:id="rId35"/>
    <p:sldId id="336" r:id="rId36"/>
  </p:sldIdLst>
  <p:sldSz cx="9144000" cy="5143500" type="screen16x9"/>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596">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865"/>
    <a:srgbClr val="694873"/>
    <a:srgbClr val="00BBFE"/>
    <a:srgbClr val="85B79D"/>
    <a:srgbClr val="D6E4E3"/>
    <a:srgbClr val="00A7E2"/>
    <a:srgbClr val="79A400"/>
    <a:srgbClr val="8BBC00"/>
    <a:srgbClr val="E53F0C"/>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68450" autoAdjust="0"/>
  </p:normalViewPr>
  <p:slideViewPr>
    <p:cSldViewPr snapToGrid="0" snapToObjects="1">
      <p:cViewPr varScale="1">
        <p:scale>
          <a:sx n="96" d="100"/>
          <a:sy n="96" d="100"/>
        </p:scale>
        <p:origin x="876" y="60"/>
      </p:cViewPr>
      <p:guideLst>
        <p:guide orient="horz" pos="159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2" d="100"/>
          <a:sy n="112" d="100"/>
        </p:scale>
        <p:origin x="-5088" y="-96"/>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51AE15-F1FB-40A6-A20E-A2FECA39EFD4}"/>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267A267-7765-44CB-B140-182E9601E5AA}"/>
              </a:ext>
            </a:extLst>
          </p:cNvPr>
          <p:cNvSpPr>
            <a:spLocks noGrp="1"/>
          </p:cNvSpPr>
          <p:nvPr>
            <p:ph type="dt" idx="1"/>
          </p:nvPr>
        </p:nvSpPr>
        <p:spPr>
          <a:xfrm>
            <a:off x="4143587" y="0"/>
            <a:ext cx="3169920" cy="480060"/>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089E7D19-3DFF-4E46-912B-F15FC439DB3D}" type="datetimeFigureOut">
              <a:rPr lang="en-US"/>
              <a:pPr>
                <a:defRPr/>
              </a:pPr>
              <a:t>4/12/2018</a:t>
            </a:fld>
            <a:endParaRPr lang="en-US"/>
          </a:p>
        </p:txBody>
      </p:sp>
      <p:sp>
        <p:nvSpPr>
          <p:cNvPr id="4" name="Slide Image Placeholder 3">
            <a:extLst>
              <a:ext uri="{FF2B5EF4-FFF2-40B4-BE49-F238E27FC236}">
                <a16:creationId xmlns:a16="http://schemas.microsoft.com/office/drawing/2014/main" id="{17FF362B-202B-4456-97A2-3A3C01849C4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AE12420C-5163-4E9E-AB7A-EE7CC2DD0AAC}"/>
              </a:ext>
            </a:extLst>
          </p:cNvPr>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E13CDA-60BE-41A5-8727-373C526200B5}"/>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3AC57DB-7164-40A8-B36D-A0C83CF6C7BB}"/>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53A3639C-DEB3-45C3-8B84-2652029516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edia.haworth.com/asset/55249/How%20to%20Create%20a%20Successful%20Organizational%20Cultur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Provide a brief history about NASPE – the mission and organization</a:t>
            </a:r>
          </a:p>
          <a:p>
            <a:pPr marL="181240" indent="-181240">
              <a:buFont typeface="Arial" panose="020B0604020202020204" pitchFamily="34" charset="0"/>
              <a:buChar char="•"/>
            </a:pPr>
            <a:r>
              <a:rPr lang="en-US" dirty="0"/>
              <a:t>Explain Membership and who we represent</a:t>
            </a:r>
          </a:p>
          <a:p>
            <a:pPr marL="181240" indent="-181240">
              <a:buFont typeface="Arial" panose="020B0604020202020204" pitchFamily="34" charset="0"/>
              <a:buChar char="•"/>
            </a:pPr>
            <a:r>
              <a:rPr lang="en-US" dirty="0"/>
              <a:t>Briefly introduce the vendor concept – we will touch on in a later slide.</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3</a:t>
            </a:fld>
            <a:endParaRPr lang="en-US" altLang="en-US"/>
          </a:p>
        </p:txBody>
      </p:sp>
    </p:spTree>
    <p:extLst>
      <p:ext uri="{BB962C8B-B14F-4D97-AF65-F5344CB8AC3E}">
        <p14:creationId xmlns:p14="http://schemas.microsoft.com/office/powerpoint/2010/main" val="412045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thing that is constant is CHANGE.  Talent Pools, Workforce Trends, and Government.</a:t>
            </a:r>
          </a:p>
          <a:p>
            <a:endParaRPr lang="en-US" sz="1300" dirty="0"/>
          </a:p>
          <a:p>
            <a:r>
              <a:rPr lang="en-US" sz="1300" dirty="0"/>
              <a:t>The key to government is continuity of services; however, at least every four years a state has the potential to shift visions (Elections and Administrations)</a:t>
            </a:r>
          </a:p>
          <a:p>
            <a:endParaRPr lang="en-US" sz="1300" dirty="0"/>
          </a:p>
          <a:p>
            <a:r>
              <a:rPr lang="en-US" sz="1300" dirty="0"/>
              <a:t>Workforce: </a:t>
            </a:r>
          </a:p>
          <a:p>
            <a:r>
              <a:rPr lang="en-US" sz="1300" dirty="0"/>
              <a:t>Millennials and Generation Z</a:t>
            </a:r>
          </a:p>
          <a:p>
            <a:r>
              <a:rPr lang="en-US" sz="1300" dirty="0"/>
              <a:t>According to the International Public Management Association, Generation Z, those born after 1995 is set to become one quarter of the US population by 2020 and there are already signs that their desires and expectations regarding work differ from their millennial predecessors. </a:t>
            </a:r>
          </a:p>
          <a:p>
            <a:endParaRPr lang="en-US" sz="1300" dirty="0"/>
          </a:p>
          <a:p>
            <a:r>
              <a:rPr lang="en-US" sz="1300" dirty="0"/>
              <a:t>Millennials are poised to become 75 percent of the workforce by 2025.</a:t>
            </a:r>
          </a:p>
          <a:p>
            <a:endParaRPr lang="en-US" sz="1300" dirty="0"/>
          </a:p>
          <a:p>
            <a:r>
              <a:rPr lang="en-US" sz="1300" dirty="0"/>
              <a:t>What will work look like – Augmented Reality. We are already seeing the use of drones and automation.  Think of the transportation department with self driving trucks. </a:t>
            </a:r>
          </a:p>
          <a:p>
            <a:endParaRPr lang="en-US" sz="1300" dirty="0"/>
          </a:p>
          <a:p>
            <a:r>
              <a:rPr lang="en-US" sz="1300" dirty="0"/>
              <a:t>All these issues need to be considered but one thing we know for certain is how to prepare for a talent solution…. Steps  1-4</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14</a:t>
            </a:fld>
            <a:endParaRPr lang="en-US" altLang="en-US"/>
          </a:p>
        </p:txBody>
      </p:sp>
    </p:spTree>
    <p:extLst>
      <p:ext uri="{BB962C8B-B14F-4D97-AF65-F5344CB8AC3E}">
        <p14:creationId xmlns:p14="http://schemas.microsoft.com/office/powerpoint/2010/main" val="339809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are some things you think of when the discussion turns to talent in a governmental setting? (i.e.: state employees)</a:t>
            </a:r>
          </a:p>
          <a:p>
            <a:endParaRPr lang="en-US" sz="1300" dirty="0"/>
          </a:p>
          <a:p>
            <a:r>
              <a:rPr lang="en-US" sz="1300" b="1" dirty="0">
                <a:solidFill>
                  <a:srgbClr val="FF0000"/>
                </a:solidFill>
              </a:rPr>
              <a:t>(Audience Responses) use feedback to create collaborative communication.</a:t>
            </a:r>
          </a:p>
          <a:p>
            <a:endParaRPr lang="en-US" sz="1300" dirty="0"/>
          </a:p>
          <a:p>
            <a:r>
              <a:rPr lang="en-US" sz="1300" dirty="0"/>
              <a:t>As with any organization, there are always roadblocks in recruiting, developing and retaining talent.  These roadblocks may be perceived or in some cases actually factual.  HR professionals align themselves with other executive leaders to create solutions to break down these roadblocks.</a:t>
            </a:r>
          </a:p>
          <a:p>
            <a:endParaRPr lang="en-US" sz="1300" dirty="0"/>
          </a:p>
          <a:p>
            <a:r>
              <a:rPr lang="en-US" sz="1300" dirty="0"/>
              <a:t>Of course in government the old age perception of “antiquated merit systems” is often used to as an excuse for poor performance or inefficiencies.  When in fact, we should be promoting the value of merit systems:</a:t>
            </a:r>
          </a:p>
          <a:p>
            <a:pPr marL="181240" indent="-181240">
              <a:buFont typeface="Arial" panose="020B0604020202020204" pitchFamily="34" charset="0"/>
              <a:buChar char="•"/>
            </a:pPr>
            <a:r>
              <a:rPr lang="en-US" sz="1300" dirty="0"/>
              <a:t>Uniform classification and pay systems that create cost controls for taxpayer dollars.</a:t>
            </a:r>
          </a:p>
          <a:p>
            <a:pPr marL="181240" indent="-181240">
              <a:buFont typeface="Arial" panose="020B0604020202020204" pitchFamily="34" charset="0"/>
              <a:buChar char="•"/>
            </a:pPr>
            <a:r>
              <a:rPr lang="en-US" sz="1300" dirty="0"/>
              <a:t>Equal Pay for Equal Work</a:t>
            </a:r>
          </a:p>
          <a:p>
            <a:pPr marL="181240" indent="-181240">
              <a:buFont typeface="Arial" panose="020B0604020202020204" pitchFamily="34" charset="0"/>
              <a:buChar char="•"/>
            </a:pPr>
            <a:r>
              <a:rPr lang="en-US" sz="1300" dirty="0"/>
              <a:t>Opportunity for Advancement</a:t>
            </a:r>
          </a:p>
          <a:p>
            <a:pPr marL="181240" indent="-181240">
              <a:buFont typeface="Arial" panose="020B0604020202020204" pitchFamily="34" charset="0"/>
              <a:buChar char="•"/>
            </a:pPr>
            <a:endParaRPr lang="en-US" sz="1300" dirty="0"/>
          </a:p>
          <a:p>
            <a:r>
              <a:rPr lang="en-US" sz="1300" dirty="0"/>
              <a:t>Merit systems can provide a solid guiding philosophy on how to create fairness; but DON’T be afraid to push for reforms.  Many states have changed their Civil Service laws to meet modern workforce demands.  The most recent has been Tennessee </a:t>
            </a:r>
            <a:r>
              <a:rPr lang="en-US" sz="1300" b="1" dirty="0">
                <a:solidFill>
                  <a:srgbClr val="FF0000"/>
                </a:solidFill>
              </a:rPr>
              <a:t>(Get Information)</a:t>
            </a:r>
          </a:p>
          <a:p>
            <a:endParaRPr lang="en-US" sz="1300" b="1" dirty="0">
              <a:solidFill>
                <a:srgbClr val="FF0000"/>
              </a:solidFill>
            </a:endParaRPr>
          </a:p>
          <a:p>
            <a:r>
              <a:rPr lang="en-US" sz="1300" dirty="0"/>
              <a:t>R.O.I. – Example – Turnover dollars vs. investing in salary increases – loss of productivity and skills</a:t>
            </a:r>
          </a:p>
          <a:p>
            <a:pPr defTabSz="483306">
              <a:defRPr/>
            </a:pPr>
            <a:r>
              <a:rPr lang="en-US" sz="1300" dirty="0">
                <a:solidFill>
                  <a:srgbClr val="002060"/>
                </a:solidFill>
              </a:rPr>
              <a:t>Recruit beyond – (previous applicant pools, disabilities, veterans initiatives, internships, etc.)</a:t>
            </a:r>
          </a:p>
          <a:p>
            <a:r>
              <a:rPr lang="en-US" sz="1300" dirty="0">
                <a:solidFill>
                  <a:srgbClr val="002060"/>
                </a:solidFill>
              </a:rPr>
              <a:t>Unified Experience – talk about automation and branding – communication between applicant and employer</a:t>
            </a:r>
          </a:p>
          <a:p>
            <a:endParaRPr lang="en-US" sz="1300" dirty="0">
              <a:solidFill>
                <a:srgbClr val="00206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15</a:t>
            </a:fld>
            <a:endParaRPr lang="en-US" altLang="en-US"/>
          </a:p>
        </p:txBody>
      </p:sp>
    </p:spTree>
    <p:extLst>
      <p:ext uri="{BB962C8B-B14F-4D97-AF65-F5344CB8AC3E}">
        <p14:creationId xmlns:p14="http://schemas.microsoft.com/office/powerpoint/2010/main" val="289263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002060"/>
                </a:solidFill>
              </a:rPr>
              <a:t>Mutual Value – learn what your employees want and need. </a:t>
            </a:r>
          </a:p>
          <a:p>
            <a:r>
              <a:rPr lang="en-US" sz="1300" dirty="0">
                <a:solidFill>
                  <a:srgbClr val="002060"/>
                </a:solidFill>
              </a:rPr>
              <a:t>Emphasis on career  - use goals to link job performance to the mission – and talk about successful outcomes.</a:t>
            </a:r>
          </a:p>
          <a:p>
            <a:r>
              <a:rPr lang="en-US" sz="1300" dirty="0">
                <a:solidFill>
                  <a:srgbClr val="002060"/>
                </a:solidFill>
              </a:rPr>
              <a:t>Continuous Learning – Training, Leadership Academies, etc.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16</a:t>
            </a:fld>
            <a:endParaRPr lang="en-US" altLang="en-US"/>
          </a:p>
        </p:txBody>
      </p:sp>
    </p:spTree>
    <p:extLst>
      <p:ext uri="{BB962C8B-B14F-4D97-AF65-F5344CB8AC3E}">
        <p14:creationId xmlns:p14="http://schemas.microsoft.com/office/powerpoint/2010/main" val="88217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links to NASPE Award submission &amp; program details. These are examples of state solutions.</a:t>
            </a:r>
          </a:p>
          <a:p>
            <a:endParaRPr lang="en-US" dirty="0"/>
          </a:p>
          <a:p>
            <a:r>
              <a:rPr lang="en-US" dirty="0"/>
              <a:t>BRIEFS: </a:t>
            </a:r>
          </a:p>
          <a:p>
            <a:r>
              <a:rPr lang="en-US" b="1" dirty="0"/>
              <a:t>Maine</a:t>
            </a:r>
            <a:r>
              <a:rPr lang="en-US" dirty="0"/>
              <a:t>:  Foresight consultants conducted interviews and research, did a literature search, and employed other foresight methodologies to answer 17 questions about the likely future of Maine's work and workforce and how a workforce development plan could lead state workers to a desired future rather than one that just "happens." The substance of this final report was presented to the HR community and later to key executive leaders, people in a position to make decisions, re-direct resources, and submit legislation. The report provided scores of examples of what will likely be the work and workforce of the future, including contextual information for the state (e.g. diminished availability of natural resources and a more ethnically diverse citizenry).</a:t>
            </a:r>
          </a:p>
          <a:p>
            <a:endParaRPr lang="en-US" dirty="0"/>
          </a:p>
          <a:p>
            <a:r>
              <a:rPr lang="en-US" b="1" dirty="0"/>
              <a:t>Louisiana's</a:t>
            </a:r>
            <a:r>
              <a:rPr lang="en-US" dirty="0"/>
              <a:t> videos target troubled, high-turnover jobs. Each video sheds light on the duties and working conditions of	the position and profiles an employee who has been highly	</a:t>
            </a:r>
          </a:p>
          <a:p>
            <a:r>
              <a:rPr lang="en-US" dirty="0"/>
              <a:t>successful in filling that position. These videos introduce prospective employees and/or applicants to the actual work they will be performing in a position through a format that includes employee interviews and work site tours in a very short, 3 to 4 minute video presentation.</a:t>
            </a:r>
          </a:p>
          <a:p>
            <a:endParaRPr lang="en-US" dirty="0"/>
          </a:p>
          <a:p>
            <a:r>
              <a:rPr lang="en-US" b="1" dirty="0"/>
              <a:t>Tennessee</a:t>
            </a:r>
            <a:r>
              <a:rPr lang="en-US" dirty="0"/>
              <a:t> initiated a new hiring system that stopped depending on ineffective tests and turned instead to a requirement that agencies clarify the knowledge, skills and competencies each position requires. Hand in hand with that came an overhaul of the state’s performance evaluation system. Today, Tennessee has established performance outcomes for each job that are specific, measurable, achievable, relevant and time-sensitive. Even better, in case of layoffs, job performance overtook seniority in decisions about who would keep a job and who wouldn’t. The new law enabled the HR department to promise agencies that they would get applicants with the appropriate qualifications. </a:t>
            </a:r>
          </a:p>
          <a:p>
            <a:endParaRPr lang="en-US" dirty="0"/>
          </a:p>
          <a:p>
            <a:r>
              <a:rPr lang="en-US" b="1" dirty="0"/>
              <a:t>Virginia</a:t>
            </a:r>
            <a:r>
              <a:rPr lang="en-US" dirty="0"/>
              <a:t>: The Virginia Values Veterans (V3) Program not only aims to educate and train companies as to why it is a sound business decision to recruit, hire, train, and retain Veterans, but also to help those committed companies meet their hiring goals. V3 Member companies will join a highly respected field of private and public sector organizations that have committed to hiring Veterans. These Member companies will have access to cutting-edge best practices in recruiting, hiring, and retaining Veterans. Any company completing all training requirements will be recognized as an official “V3-Certified Company,” and awarded a certificate from the Governor of Virginia. </a:t>
            </a:r>
          </a:p>
          <a:p>
            <a:endParaRPr lang="en-US" dirty="0"/>
          </a:p>
          <a:p>
            <a:r>
              <a:rPr lang="en-US" b="1" dirty="0"/>
              <a:t>Pennsylvania</a:t>
            </a:r>
            <a:r>
              <a:rPr lang="en-US" dirty="0"/>
              <a:t> Mentoring: The Commonwealth Mentoring Program takes a fresh and exciting approach to formal mentoring by combining mentoring and coaching, practical application and exercises to strengthen curriculum content, experiential activities, one-on-one meetings with mentees/mentors, web-based and classroom training opportunities, individual development planning and core business process identification and documentation into one comprehensive package. Because the CMP uses internal staff and outside speakers who volunteer their time, the Office of Administration is able to offer the program at no cost to participating agencies, many of which lack the budget and staffing resources to create their own leadership development programs. </a:t>
            </a:r>
          </a:p>
          <a:p>
            <a:endParaRPr lang="en-US" dirty="0"/>
          </a:p>
          <a:p>
            <a:r>
              <a:rPr lang="en-US" b="1" dirty="0"/>
              <a:t>Pennsylvania</a:t>
            </a:r>
            <a:r>
              <a:rPr lang="en-US" dirty="0"/>
              <a:t> Succession Planning: The program was created to identify and mitigate challenges to the Department’s workforce in light of over a quarter of the agency’s employees becoming eligible to retire within the next four years and, most importantly, to maintain a qualified—ready and able—workforce in the state’s transportation industry.  Perpetuating this, executives leaders want to create a culture of workforce, succession, and career development planning among agency managers, supervisors, and employees. This is the first time that PennDOT has had executive leadership initiating a holistic approach with definition in the agency’s strategic plan, human resource policy, and individual performance measures for managers, supervisors, and employees.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17</a:t>
            </a:fld>
            <a:endParaRPr lang="en-US" altLang="en-US"/>
          </a:p>
        </p:txBody>
      </p:sp>
    </p:spTree>
    <p:extLst>
      <p:ext uri="{BB962C8B-B14F-4D97-AF65-F5344CB8AC3E}">
        <p14:creationId xmlns:p14="http://schemas.microsoft.com/office/powerpoint/2010/main" val="261304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http://media.haworth.com/asset/55249/How%20to%20Create%20a%20Successful%20Organizational%20Culture.pdf</a:t>
            </a:r>
            <a:endParaRPr lang="en-US" dirty="0"/>
          </a:p>
          <a:p>
            <a:endParaRPr lang="en-US" dirty="0"/>
          </a:p>
          <a:p>
            <a:r>
              <a:rPr lang="en-US" dirty="0"/>
              <a:t>Quite simply, organizational culture involves how an organization functions and expresses itself.  Haworth, a leading office furniture manufacturer provided a brief on workplace culture and tells us that </a:t>
            </a:r>
          </a:p>
          <a:p>
            <a:endParaRPr lang="en-US" dirty="0"/>
          </a:p>
          <a:p>
            <a:pPr marL="181240" indent="-181240">
              <a:buFont typeface="Arial" panose="020B0604020202020204" pitchFamily="34" charset="0"/>
              <a:buChar char="•"/>
            </a:pPr>
            <a:r>
              <a:rPr lang="en-US" dirty="0"/>
              <a:t>70% of the American workforce is not engaged. </a:t>
            </a:r>
            <a:r>
              <a:rPr lang="en-US" dirty="0">
                <a:solidFill>
                  <a:srgbClr val="FF0000"/>
                </a:solidFill>
              </a:rPr>
              <a:t>(Find states for state government)</a:t>
            </a:r>
            <a:endParaRPr lang="en-US" dirty="0"/>
          </a:p>
          <a:p>
            <a:pPr marL="181240" indent="-181240">
              <a:buFont typeface="Arial" panose="020B0604020202020204" pitchFamily="34" charset="0"/>
              <a:buChar char="•"/>
            </a:pPr>
            <a:r>
              <a:rPr lang="en-US" dirty="0"/>
              <a:t>Low morale comes at a high cost – disaffected workers cost millions and even billions of dollars each year in lost productivity. </a:t>
            </a:r>
          </a:p>
          <a:p>
            <a:endParaRPr lang="en-US" dirty="0"/>
          </a:p>
          <a:p>
            <a:r>
              <a:rPr lang="en-US" dirty="0"/>
              <a:t>Don’t take CULTURE for granted – Its powerful and takes work!</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Value: What a organization does, its mission, and how it represents itself.</a:t>
            </a:r>
          </a:p>
          <a:p>
            <a:r>
              <a:rPr lang="en-US" dirty="0"/>
              <a:t>In state government it starts with the top “STATE” and breaks into Department cultures, but they should be aligned for success. </a:t>
            </a:r>
          </a:p>
          <a:p>
            <a:pPr marL="181240" indent="-181240">
              <a:buFont typeface="Arial" panose="020B0604020202020204" pitchFamily="34" charset="0"/>
              <a:buChar char="•"/>
            </a:pPr>
            <a:r>
              <a:rPr lang="en-US" dirty="0"/>
              <a:t>Assumptions: the attitudes, often unconscious, formed through organizational processes and actions that inform what employees think</a:t>
            </a:r>
          </a:p>
          <a:p>
            <a:pPr marL="181240" indent="-181240">
              <a:buFont typeface="Arial" panose="020B0604020202020204" pitchFamily="34" charset="0"/>
              <a:buChar char="•"/>
            </a:pPr>
            <a:r>
              <a:rPr lang="en-US" dirty="0"/>
              <a:t>Artifacts: What a company represents in the form of products (or services) technologies, publications, processes, dress code, location and architecture. </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18</a:t>
            </a:fld>
            <a:endParaRPr lang="en-US" altLang="en-US"/>
          </a:p>
        </p:txBody>
      </p:sp>
    </p:spTree>
    <p:extLst>
      <p:ext uri="{BB962C8B-B14F-4D97-AF65-F5344CB8AC3E}">
        <p14:creationId xmlns:p14="http://schemas.microsoft.com/office/powerpoint/2010/main" val="96704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Value: What a organization does, its mission, and how it represents itself.</a:t>
            </a:r>
          </a:p>
          <a:p>
            <a:r>
              <a:rPr lang="en-US" dirty="0"/>
              <a:t>In state government it starts with the top “STATE” and breaks into Department cultures, but they should be aligned for success. </a:t>
            </a:r>
          </a:p>
          <a:p>
            <a:pPr marL="181240" indent="-181240">
              <a:buFont typeface="Arial" panose="020B0604020202020204" pitchFamily="34" charset="0"/>
              <a:buChar char="•"/>
            </a:pPr>
            <a:r>
              <a:rPr lang="en-US" dirty="0"/>
              <a:t>Assumptions: the attitudes, often unconscious, formed through organizational processes and actions that inform what employees think</a:t>
            </a:r>
          </a:p>
          <a:p>
            <a:pPr marL="181240" indent="-181240">
              <a:buFont typeface="Arial" panose="020B0604020202020204" pitchFamily="34" charset="0"/>
              <a:buChar char="•"/>
            </a:pPr>
            <a:r>
              <a:rPr lang="en-US" dirty="0"/>
              <a:t>Artifacts: What a company represents in the form of products (or services) technologies, publications, processes, dress code, location and architecture. </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19</a:t>
            </a:fld>
            <a:endParaRPr lang="en-US" altLang="en-US"/>
          </a:p>
        </p:txBody>
      </p:sp>
    </p:spTree>
    <p:extLst>
      <p:ext uri="{BB962C8B-B14F-4D97-AF65-F5344CB8AC3E}">
        <p14:creationId xmlns:p14="http://schemas.microsoft.com/office/powerpoint/2010/main" val="79852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state governments can create positive culture?</a:t>
            </a:r>
          </a:p>
          <a:p>
            <a:r>
              <a:rPr lang="en-US" dirty="0"/>
              <a:t>Why or Why not?</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20</a:t>
            </a:fld>
            <a:endParaRPr lang="en-US" altLang="en-US"/>
          </a:p>
        </p:txBody>
      </p:sp>
    </p:spTree>
    <p:extLst>
      <p:ext uri="{BB962C8B-B14F-4D97-AF65-F5344CB8AC3E}">
        <p14:creationId xmlns:p14="http://schemas.microsoft.com/office/powerpoint/2010/main" val="11809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create the culture – paint the picture. </a:t>
            </a:r>
          </a:p>
          <a:p>
            <a:endParaRPr lang="en-US" dirty="0"/>
          </a:p>
          <a:p>
            <a:r>
              <a:rPr lang="en-US" dirty="0"/>
              <a:t>For some employees the political environment in our nation has created a culture of survival  (low morale and perception of government)</a:t>
            </a:r>
          </a:p>
          <a:p>
            <a:endParaRPr lang="en-US" dirty="0"/>
          </a:p>
          <a:p>
            <a:r>
              <a:rPr lang="en-US" dirty="0"/>
              <a:t>Trust in government is near an all time low according to </a:t>
            </a:r>
            <a:r>
              <a:rPr lang="en-US" dirty="0" err="1"/>
              <a:t>gallup</a:t>
            </a:r>
            <a:r>
              <a:rPr lang="en-US" dirty="0"/>
              <a:t> polls.  </a:t>
            </a:r>
          </a:p>
          <a:p>
            <a:endParaRPr lang="en-US" dirty="0"/>
          </a:p>
          <a:p>
            <a:r>
              <a:rPr lang="en-US" dirty="0"/>
              <a:t>Creating a positive culture that is adaptive to change is needed to evolve essential governmental services (Get away from we always did it this way) </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21</a:t>
            </a:fld>
            <a:endParaRPr lang="en-US" altLang="en-US"/>
          </a:p>
        </p:txBody>
      </p:sp>
    </p:spTree>
    <p:extLst>
      <p:ext uri="{BB962C8B-B14F-4D97-AF65-F5344CB8AC3E}">
        <p14:creationId xmlns:p14="http://schemas.microsoft.com/office/powerpoint/2010/main" val="125170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22</a:t>
            </a:fld>
            <a:endParaRPr lang="en-US" altLang="en-US"/>
          </a:p>
        </p:txBody>
      </p:sp>
    </p:spTree>
    <p:extLst>
      <p:ext uri="{BB962C8B-B14F-4D97-AF65-F5344CB8AC3E}">
        <p14:creationId xmlns:p14="http://schemas.microsoft.com/office/powerpoint/2010/main" val="201100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Delaware</a:t>
            </a:r>
            <a:r>
              <a:rPr lang="en-US" dirty="0"/>
              <a:t>: The state’s Showcase page provide a platform to spotlight a specific business unit, advertise job openings, and provide a glimpse of our culture. In addition, it also helps our search engine optimization as Google frequently ranks LinkedIn high in search results so it helps to push our ranking as high as possible. </a:t>
            </a:r>
          </a:p>
          <a:p>
            <a:endParaRPr lang="en-US" dirty="0"/>
          </a:p>
          <a:p>
            <a:r>
              <a:rPr lang="en-US" b="1" dirty="0"/>
              <a:t>Kentucky</a:t>
            </a:r>
            <a:r>
              <a:rPr lang="en-US" dirty="0"/>
              <a:t>: Workplace Resolutions is a service for a group of state employees who are in conflict. During the resolution process, a team of mediators meets with each member of a conflicted group individually to listen to their concerns and develop recommendations for the group.</a:t>
            </a:r>
          </a:p>
          <a:p>
            <a:endParaRPr lang="en-US" dirty="0"/>
          </a:p>
          <a:p>
            <a:r>
              <a:rPr lang="en-US" sz="1300" b="1" dirty="0"/>
              <a:t>Utah</a:t>
            </a:r>
            <a:r>
              <a:rPr lang="en-US" sz="1300" dirty="0"/>
              <a:t>: The Abusive Conduct Prevention program is designed to enhance the professionalism in the workplace for State of Utah government agencies. Specifically, the program seeks to prohibit conduct intended to intimidate, humiliate or cause unwarranted distress along with conduct which exploits a known disability. Simultaneously, the program encourages increased ethical conduct and leadership with integrity through professional development training.</a:t>
            </a:r>
          </a:p>
          <a:p>
            <a:endParaRPr lang="en-US" sz="1300" dirty="0"/>
          </a:p>
          <a:p>
            <a:r>
              <a:rPr lang="en-US" sz="1300" b="1" dirty="0"/>
              <a:t>Louisiana</a:t>
            </a:r>
            <a:r>
              <a:rPr lang="en-US" sz="1300" dirty="0"/>
              <a:t>: The Success Series Webinars of Louisiana's CPTP (Comprehensive Public Training Program) are regular monthly programs offered on third Thursdays of each month. The interactive workshops are designed to highlight topics that have been identified as vital to the professional and personal success of employees through competency studies, surveys, and evaluations. The programs run an average of 45 minutes and feature specialists from throughout the state, along with polls, quizzes, chats, and best-practices sharing.</a:t>
            </a:r>
          </a:p>
          <a:p>
            <a:endParaRPr lang="en-US" sz="1300" dirty="0"/>
          </a:p>
          <a:p>
            <a:r>
              <a:rPr lang="en-US" sz="1300" b="1" dirty="0"/>
              <a:t>Oregon</a:t>
            </a:r>
            <a:r>
              <a:rPr lang="en-US" sz="1300" dirty="0"/>
              <a:t>: The State Certified HR Professional (SCHRP) credentialing program is designed to allow HR professionals in Oregon state government to be recognized for mastering state specific human resource areas.</a:t>
            </a:r>
          </a:p>
          <a:p>
            <a:pPr lvl="1"/>
            <a:r>
              <a:rPr lang="en-US" sz="1300" dirty="0"/>
              <a:t>Human Resource Management</a:t>
            </a:r>
          </a:p>
          <a:p>
            <a:pPr lvl="1"/>
            <a:r>
              <a:rPr lang="en-US" sz="1300" dirty="0"/>
              <a:t>The Role of HR in the Public Sector</a:t>
            </a:r>
          </a:p>
          <a:p>
            <a:pPr lvl="1"/>
            <a:r>
              <a:rPr lang="en-US" sz="1300" dirty="0"/>
              <a:t>Legal Considerations in Human Resources</a:t>
            </a:r>
          </a:p>
          <a:p>
            <a:pPr lvl="1"/>
            <a:r>
              <a:rPr lang="en-US" sz="1300" dirty="0"/>
              <a:t>Self‐Awareness and Relationship Management</a:t>
            </a:r>
          </a:p>
          <a:p>
            <a:pPr lvl="1"/>
            <a:r>
              <a:rPr lang="en-US" sz="1300" dirty="0"/>
              <a:t>Human Resources as a Strategic Business Partner</a:t>
            </a:r>
          </a:p>
          <a:p>
            <a:pPr lvl="1"/>
            <a:endParaRPr lang="en-US" sz="1300" dirty="0"/>
          </a:p>
          <a:p>
            <a:pPr lvl="0"/>
            <a:r>
              <a:rPr lang="en-US" sz="1300" b="1" dirty="0"/>
              <a:t>Kentucky</a:t>
            </a:r>
            <a:r>
              <a:rPr lang="en-US" sz="1300" dirty="0"/>
              <a:t>: A key component to achieving the goal of inclusive work environments is the ODE training program. This training program is needs-driven and consists of three components: regular monthly training events in harassment prevention, diversity and inclusion, and generational differences; on-site local training for agencies within the enterprise; and specialized training on emerging issues for HR leaders and management professionals at the annual Governor’s Equal Employment Opportunity Conference. </a:t>
            </a:r>
          </a:p>
          <a:p>
            <a:pPr lvl="1"/>
            <a:endParaRPr lang="en-US" sz="1300" dirty="0"/>
          </a:p>
          <a:p>
            <a:r>
              <a:rPr lang="en-US" sz="1300" b="1" dirty="0"/>
              <a:t>North Carolina</a:t>
            </a:r>
            <a:r>
              <a:rPr lang="en-US" sz="1300" dirty="0"/>
              <a:t>: Excellence in Service, North Carolina’s employee service awards program, celebrates length-of-service milestones of employee service to state government. The program is a partnership between the Office of State Human Resources; Correction Enterprises in the Department of Public Safety; and the Museum of History in the Department of Cultural Resources. The Excellence in Service awards program: </a:t>
            </a:r>
          </a:p>
          <a:p>
            <a:pPr marL="664546" lvl="1" indent="-181240">
              <a:buFont typeface="Arial" panose="020B0604020202020204" pitchFamily="34" charset="0"/>
              <a:buChar char="•"/>
            </a:pPr>
            <a:r>
              <a:rPr lang="en-US" sz="1300" dirty="0"/>
              <a:t>Offers products made primarily in North Carolina or, at a minimum, made in the USA;</a:t>
            </a:r>
          </a:p>
          <a:p>
            <a:pPr marL="664546" lvl="1" indent="-181240">
              <a:buFont typeface="Arial" panose="020B0604020202020204" pitchFamily="34" charset="0"/>
              <a:buChar char="•"/>
            </a:pPr>
            <a:r>
              <a:rPr lang="en-US" sz="1300" dirty="0"/>
              <a:t>Celebrates North Carolina’s heritage, culture, symbols and craftsmen;</a:t>
            </a:r>
          </a:p>
          <a:p>
            <a:pPr marL="664546" lvl="1" indent="-181240">
              <a:buFont typeface="Arial" panose="020B0604020202020204" pitchFamily="34" charset="0"/>
              <a:buChar char="•"/>
            </a:pPr>
            <a:r>
              <a:rPr lang="en-US" sz="1300" dirty="0"/>
              <a:t>Offers unique products that, for the most part, cannot be purchased; and</a:t>
            </a:r>
          </a:p>
          <a:p>
            <a:pPr marL="664546" lvl="1" indent="-181240">
              <a:buFont typeface="Arial" panose="020B0604020202020204" pitchFamily="34" charset="0"/>
              <a:buChar char="•"/>
            </a:pPr>
            <a:r>
              <a:rPr lang="en-US" sz="1300" dirty="0"/>
              <a:t>Creates efficiencies by operating the program within state government.</a:t>
            </a:r>
          </a:p>
          <a:p>
            <a:pPr lvl="0"/>
            <a:endParaRPr lang="en-US" sz="1300" dirty="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23</a:t>
            </a:fld>
            <a:endParaRPr lang="en-US" altLang="en-US"/>
          </a:p>
        </p:txBody>
      </p:sp>
    </p:spTree>
    <p:extLst>
      <p:ext uri="{BB962C8B-B14F-4D97-AF65-F5344CB8AC3E}">
        <p14:creationId xmlns:p14="http://schemas.microsoft.com/office/powerpoint/2010/main" val="253860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Currently our association has representatives from 40 states.  </a:t>
            </a:r>
          </a:p>
          <a:p>
            <a:pPr marL="181240" indent="-181240">
              <a:buFont typeface="Arial" panose="020B0604020202020204" pitchFamily="34" charset="0"/>
              <a:buChar char="•"/>
            </a:pPr>
            <a:r>
              <a:rPr lang="en-US" dirty="0"/>
              <a:t>Speak about the benefits of the diverse group and the ability to share/transfer information from state to state.</a:t>
            </a:r>
          </a:p>
          <a:p>
            <a:endParaRPr lang="en-US" sz="1300" dirty="0"/>
          </a:p>
          <a:p>
            <a:r>
              <a:rPr lang="en-US" sz="1300" dirty="0"/>
              <a:t>Some states, like Texas, have no centralized HR so membership isn’t needed</a:t>
            </a:r>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4</a:t>
            </a:fld>
            <a:endParaRPr lang="en-US" altLang="en-US"/>
          </a:p>
        </p:txBody>
      </p:sp>
    </p:spTree>
    <p:extLst>
      <p:ext uri="{BB962C8B-B14F-4D97-AF65-F5344CB8AC3E}">
        <p14:creationId xmlns:p14="http://schemas.microsoft.com/office/powerpoint/2010/main" val="22193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HR function is strategically aligned, its focus is on providing the human capital the organization needs to fulfill its mission. It requires the organization to have a mission and vision and that the HR function be aligned with them.</a:t>
            </a:r>
          </a:p>
          <a:p>
            <a:endParaRPr lang="en-US" dirty="0"/>
          </a:p>
          <a:p>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24</a:t>
            </a:fld>
            <a:endParaRPr lang="en-US" altLang="en-US"/>
          </a:p>
        </p:txBody>
      </p:sp>
    </p:spTree>
    <p:extLst>
      <p:ext uri="{BB962C8B-B14F-4D97-AF65-F5344CB8AC3E}">
        <p14:creationId xmlns:p14="http://schemas.microsoft.com/office/powerpoint/2010/main" val="156435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dirty="0"/>
          </a:p>
          <a:p>
            <a:r>
              <a:rPr lang="en-US" dirty="0"/>
              <a:t>The reality of working within the governmental arena is that mission and vision are frequently defined solely in political and not operational terms. Agency structures, policies, and procedures are set by law or rule and do not support strategic operational priorities</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25</a:t>
            </a:fld>
            <a:endParaRPr lang="en-US" altLang="en-US"/>
          </a:p>
        </p:txBody>
      </p:sp>
    </p:spTree>
    <p:extLst>
      <p:ext uri="{BB962C8B-B14F-4D97-AF65-F5344CB8AC3E}">
        <p14:creationId xmlns:p14="http://schemas.microsoft.com/office/powerpoint/2010/main" val="8729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back to mission, vision and goals – need to communicate them!</a:t>
            </a:r>
          </a:p>
          <a:p>
            <a:endParaRPr lang="en-US" dirty="0"/>
          </a:p>
          <a:p>
            <a:r>
              <a:rPr lang="en-US" dirty="0"/>
              <a:t>In a government setting, we often have competing needs of stakeholders, so how to we satisfy them:  When a decision has to be made, look to the overarching vision of the Governor, or Agency head – this helps you make a decision. </a:t>
            </a:r>
          </a:p>
          <a:p>
            <a:endParaRPr lang="en-US" dirty="0"/>
          </a:p>
          <a:p>
            <a:r>
              <a:rPr lang="en-US" dirty="0"/>
              <a:t>Celebrate your achievements and use every opportunity to promote your initiatives specifically with citizens and lawmakers.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27</a:t>
            </a:fld>
            <a:endParaRPr lang="en-US" altLang="en-US"/>
          </a:p>
        </p:txBody>
      </p:sp>
    </p:spTree>
    <p:extLst>
      <p:ext uri="{BB962C8B-B14F-4D97-AF65-F5344CB8AC3E}">
        <p14:creationId xmlns:p14="http://schemas.microsoft.com/office/powerpoint/2010/main" val="168155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Utah</a:t>
            </a:r>
            <a:r>
              <a:rPr lang="en-US" dirty="0"/>
              <a:t>: </a:t>
            </a:r>
            <a:r>
              <a:rPr lang="en-US" sz="1300" dirty="0"/>
              <a:t>The State of Utah’s Department of Human Resource Management (DHRM) reorganized much of its enterprise level positions into a Center For Excellence (CFE) which has resulted in strong push for the development of progressive HR practice. The CFE reconciled the development of many functions that were vertically managed (recruitment, learning development, employee relations, compensation, classification, data analytics, </a:t>
            </a:r>
            <a:r>
              <a:rPr lang="en-US" sz="1300" dirty="0" err="1"/>
              <a:t>etc</a:t>
            </a:r>
            <a:r>
              <a:rPr lang="en-US" sz="1300" dirty="0"/>
              <a:t>) into one cross functional team lead by our Chief Strategy Officer (CSO). This has empowered DHRM to single task on the highest developmental priorities with a constant stream of cross-functional expertise.</a:t>
            </a:r>
          </a:p>
          <a:p>
            <a:endParaRPr lang="en-US" sz="1300" dirty="0"/>
          </a:p>
          <a:p>
            <a:r>
              <a:rPr lang="en-US" sz="1300" b="1" dirty="0"/>
              <a:t>Utah</a:t>
            </a:r>
            <a:r>
              <a:rPr lang="en-US" sz="1300" dirty="0"/>
              <a:t>: This council meets monthly and reviews all matters related to HR services becoming better, faster, cheaper, and monitors the implementation of operational treatments. This collaborative forum is where proposals to change HR work is evaluated, matured, and sequenced. It is also a forum of training to aid existing employees in growing into the desired future state of HR.</a:t>
            </a:r>
          </a:p>
          <a:p>
            <a:endParaRPr lang="en-US" sz="1300" dirty="0"/>
          </a:p>
          <a:p>
            <a:r>
              <a:rPr lang="en-US" sz="1300" b="1" dirty="0"/>
              <a:t>Tennessee</a:t>
            </a:r>
            <a:r>
              <a:rPr lang="en-US" sz="1300" dirty="0"/>
              <a:t>: The goal of the HR Master Series is to enhance HR leadership across state government by moving HR from the transactional model to the current best practice, which is to have HR help drive strategy within an agency.</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28</a:t>
            </a:fld>
            <a:endParaRPr lang="en-US" altLang="en-US"/>
          </a:p>
        </p:txBody>
      </p:sp>
    </p:spTree>
    <p:extLst>
      <p:ext uri="{BB962C8B-B14F-4D97-AF65-F5344CB8AC3E}">
        <p14:creationId xmlns:p14="http://schemas.microsoft.com/office/powerpoint/2010/main" val="321782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Technology Roadblocks</a:t>
            </a:r>
          </a:p>
          <a:p>
            <a:pPr lvl="1"/>
            <a:r>
              <a:rPr lang="en-US" dirty="0"/>
              <a:t>Antiquated systems</a:t>
            </a:r>
          </a:p>
          <a:p>
            <a:pPr lvl="1"/>
            <a:r>
              <a:rPr lang="en-US" dirty="0"/>
              <a:t>Rapidly changing systems</a:t>
            </a:r>
          </a:p>
          <a:p>
            <a:pPr lvl="1"/>
            <a:r>
              <a:rPr lang="en-US" dirty="0"/>
              <a:t>Budget </a:t>
            </a:r>
          </a:p>
          <a:p>
            <a:pPr lvl="1"/>
            <a:r>
              <a:rPr lang="en-US" dirty="0"/>
              <a:t>Lack of reliable data</a:t>
            </a:r>
          </a:p>
          <a:p>
            <a:pPr lvl="1"/>
            <a:r>
              <a:rPr lang="en-US" dirty="0"/>
              <a:t>Concerns over privacy</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29</a:t>
            </a:fld>
            <a:endParaRPr lang="en-US" altLang="en-US"/>
          </a:p>
        </p:txBody>
      </p:sp>
    </p:spTree>
    <p:extLst>
      <p:ext uri="{BB962C8B-B14F-4D97-AF65-F5344CB8AC3E}">
        <p14:creationId xmlns:p14="http://schemas.microsoft.com/office/powerpoint/2010/main" val="2619999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30</a:t>
            </a:fld>
            <a:endParaRPr lang="en-US" altLang="en-US"/>
          </a:p>
        </p:txBody>
      </p:sp>
    </p:spTree>
    <p:extLst>
      <p:ext uri="{BB962C8B-B14F-4D97-AF65-F5344CB8AC3E}">
        <p14:creationId xmlns:p14="http://schemas.microsoft.com/office/powerpoint/2010/main" val="158128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Delaware</a:t>
            </a:r>
            <a:r>
              <a:rPr lang="en-US" dirty="0"/>
              <a:t>: </a:t>
            </a:r>
            <a:r>
              <a:rPr lang="en-US" sz="1300" dirty="0"/>
              <a:t>This team of Training Administrators and IT staff identified a need for a statewide learning management system, gained leadership support and funding, and then worked through several challenges and overcame barriers to move the State of Delaware from 45 separate and distinct ways of tracking training, ranging from paper files to outdated legacy systems, to a single centralized system that provides training resources to employees from any computer or device at any time.</a:t>
            </a:r>
          </a:p>
          <a:p>
            <a:endParaRPr lang="en-US" sz="1300" dirty="0"/>
          </a:p>
          <a:p>
            <a:r>
              <a:rPr lang="en-US" sz="1300" b="1" dirty="0"/>
              <a:t>Louisiana</a:t>
            </a:r>
            <a:r>
              <a:rPr lang="en-US" sz="1300" dirty="0"/>
              <a:t>: In 2015, State Civil Service resumed responsibility for allocating all classified positions, a task that had been delegated to state Agencies. Recentralization of this process was an effort to ensure greater consistency in the allocation of positions as well as provide efficiencies throughout the state.  To address this, the Department State Civil Service launched the electronic Position Description System (PDS), allowing Agencies to upload position descriptions electronically to the Compensation Division.</a:t>
            </a:r>
          </a:p>
          <a:p>
            <a:endParaRPr lang="en-US" sz="1300" dirty="0"/>
          </a:p>
          <a:p>
            <a:r>
              <a:rPr lang="en-US" sz="1300" b="1" dirty="0"/>
              <a:t>Utah</a:t>
            </a:r>
            <a:r>
              <a:rPr lang="en-US" sz="1300" dirty="0"/>
              <a:t>: Provides data-driven, justifiable compensation recommendations that addressed the areas most in need of compensation increases.</a:t>
            </a:r>
          </a:p>
          <a:p>
            <a:endParaRPr lang="en-US" sz="1300" dirty="0"/>
          </a:p>
          <a:p>
            <a:r>
              <a:rPr lang="en-US" sz="1300" b="1" dirty="0"/>
              <a:t>Washington</a:t>
            </a:r>
            <a:r>
              <a:rPr lang="en-US" sz="1300" dirty="0"/>
              <a:t>: The predictive analytics tool is a regression model and corresponding user‐friendly excel document ("tool") that allows State HR to run relationship analysis on variables that may impact employee turnover.</a:t>
            </a:r>
          </a:p>
          <a:p>
            <a:endParaRPr lang="en-US" sz="1300" dirty="0"/>
          </a:p>
          <a:p>
            <a:r>
              <a:rPr lang="en-US" sz="1300" b="1" dirty="0"/>
              <a:t>New Jersey</a:t>
            </a:r>
            <a:r>
              <a:rPr lang="en-US" sz="1300" dirty="0"/>
              <a:t>: The e-PAR system is a key initiative to provide innovative, efficient and responsive service delivery to state government by replacing traditional, paper-based performance appraisal methods with an automated process. e-PAR simplifies and automates the employee appraisal process, eliminating the need for paper-based forms and the associated time-consuming tasks of tracking, copying and circulating appraisal forms. It encourages staff involvement and motivation, and increased participation in the planning and delivery of work. </a:t>
            </a:r>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32</a:t>
            </a:fld>
            <a:endParaRPr lang="en-US" altLang="en-US"/>
          </a:p>
        </p:txBody>
      </p:sp>
    </p:spTree>
    <p:extLst>
      <p:ext uri="{BB962C8B-B14F-4D97-AF65-F5344CB8AC3E}">
        <p14:creationId xmlns:p14="http://schemas.microsoft.com/office/powerpoint/2010/main" val="300926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Share our vendor experience – how they are included in our conferences and provide impactful resources such as white papers, presentations, educational opportunities, etc.  \</a:t>
            </a:r>
          </a:p>
          <a:p>
            <a:pPr defTabSz="483306">
              <a:defRPr/>
            </a:pPr>
            <a:r>
              <a:rPr lang="en-US" dirty="0"/>
              <a:t>Next slide is Cavazos video about his experience with membership</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5</a:t>
            </a:fld>
            <a:endParaRPr lang="en-US" altLang="en-US"/>
          </a:p>
        </p:txBody>
      </p:sp>
    </p:spTree>
    <p:extLst>
      <p:ext uri="{BB962C8B-B14F-4D97-AF65-F5344CB8AC3E}">
        <p14:creationId xmlns:p14="http://schemas.microsoft.com/office/powerpoint/2010/main" val="358690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6</a:t>
            </a:fld>
            <a:endParaRPr lang="en-US" altLang="en-US"/>
          </a:p>
        </p:txBody>
      </p:sp>
    </p:spTree>
    <p:extLst>
      <p:ext uri="{BB962C8B-B14F-4D97-AF65-F5344CB8AC3E}">
        <p14:creationId xmlns:p14="http://schemas.microsoft.com/office/powerpoint/2010/main" val="147370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to your audience</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8</a:t>
            </a:fld>
            <a:endParaRPr lang="en-US" altLang="en-US"/>
          </a:p>
        </p:txBody>
      </p:sp>
    </p:spTree>
    <p:extLst>
      <p:ext uri="{BB962C8B-B14F-4D97-AF65-F5344CB8AC3E}">
        <p14:creationId xmlns:p14="http://schemas.microsoft.com/office/powerpoint/2010/main" val="59090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audience has an understanding of NASPE – tell them how we can assist their state in the event they are seeking innovative workforce solutions.</a:t>
            </a:r>
          </a:p>
          <a:p>
            <a:endParaRPr lang="en-US" dirty="0"/>
          </a:p>
          <a:p>
            <a:pPr marL="181240" indent="-181240">
              <a:buFont typeface="Arial" panose="020B0604020202020204" pitchFamily="34" charset="0"/>
              <a:buChar char="•"/>
            </a:pPr>
            <a:r>
              <a:rPr lang="en-US" dirty="0"/>
              <a:t>Provide contact information to HR Directors and Professionals in their home state.</a:t>
            </a:r>
          </a:p>
          <a:p>
            <a:pPr marL="181240" indent="-181240">
              <a:buFont typeface="Arial" panose="020B0604020202020204" pitchFamily="34" charset="0"/>
              <a:buChar char="•"/>
            </a:pPr>
            <a:r>
              <a:rPr lang="en-US" dirty="0"/>
              <a:t>Provide contact information to vendors</a:t>
            </a:r>
          </a:p>
          <a:p>
            <a:pPr marL="181240" indent="-181240">
              <a:buFont typeface="Arial" panose="020B0604020202020204" pitchFamily="34" charset="0"/>
              <a:buChar char="•"/>
            </a:pPr>
            <a:r>
              <a:rPr lang="en-US" dirty="0"/>
              <a:t>Speak about sharing our best practices – mention the NASPEs.</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9</a:t>
            </a:fld>
            <a:endParaRPr lang="en-US" altLang="en-US"/>
          </a:p>
        </p:txBody>
      </p:sp>
    </p:spTree>
    <p:extLst>
      <p:ext uri="{BB962C8B-B14F-4D97-AF65-F5344CB8AC3E}">
        <p14:creationId xmlns:p14="http://schemas.microsoft.com/office/powerpoint/2010/main" val="54743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 home what success looks like for a state government.</a:t>
            </a:r>
          </a:p>
          <a:p>
            <a:endParaRPr lang="en-US" dirty="0"/>
          </a:p>
          <a:p>
            <a:r>
              <a:rPr lang="en-US" dirty="0"/>
              <a:t>Sell the HR value proposition.</a:t>
            </a:r>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10</a:t>
            </a:fld>
            <a:endParaRPr lang="en-US" altLang="en-US"/>
          </a:p>
        </p:txBody>
      </p:sp>
    </p:spTree>
    <p:extLst>
      <p:ext uri="{BB962C8B-B14F-4D97-AF65-F5344CB8AC3E}">
        <p14:creationId xmlns:p14="http://schemas.microsoft.com/office/powerpoint/2010/main" val="352791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Get the buy in – especially if the audience happens to be members of “governing bodies”</a:t>
            </a:r>
          </a:p>
          <a:p>
            <a:endParaRPr lang="en-US" dirty="0"/>
          </a:p>
          <a:p>
            <a:r>
              <a:rPr lang="en-US" dirty="0"/>
              <a:t>http://rapidcityjournal.com/news/opinion/columnists/local/daugaard-state-employees-earn-their-recognition/article_b3ac8ce4-fac3-5557-8347-a0c3c1a6358a.html?utm_medium=social&amp;utm_source=twitter&amp;utm_campaign=user-share</a:t>
            </a:r>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11</a:t>
            </a:fld>
            <a:endParaRPr lang="en-US" altLang="en-US"/>
          </a:p>
        </p:txBody>
      </p:sp>
    </p:spTree>
    <p:extLst>
      <p:ext uri="{BB962C8B-B14F-4D97-AF65-F5344CB8AC3E}">
        <p14:creationId xmlns:p14="http://schemas.microsoft.com/office/powerpoint/2010/main" val="37878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State Workforce Issues Committee Concept and how we identified the top issues</a:t>
            </a:r>
          </a:p>
          <a:p>
            <a:pPr marL="181240" indent="-181240">
              <a:buFont typeface="Arial" panose="020B0604020202020204" pitchFamily="34" charset="0"/>
              <a:buChar char="•"/>
            </a:pPr>
            <a:endParaRPr lang="en-US" dirty="0"/>
          </a:p>
          <a:p>
            <a:r>
              <a:rPr lang="en-US" dirty="0"/>
              <a:t>The committee began the work to define the most pressing issues facing today’s workplaces by researching current published articles and studies on the topic and drawing from the members’ individual experience in their roles as state HR executives. The committee members held informal discussions with their peers and other executives in state government roles and asked them the following questions:</a:t>
            </a:r>
          </a:p>
          <a:p>
            <a:endParaRPr lang="en-US" dirty="0"/>
          </a:p>
          <a:p>
            <a:pPr marL="241653" indent="-241653">
              <a:buFont typeface="+mj-lt"/>
              <a:buAutoNum type="arabicPeriod"/>
            </a:pPr>
            <a:r>
              <a:rPr lang="en-US" dirty="0"/>
              <a:t>What is your biggest workforce challenge?</a:t>
            </a:r>
          </a:p>
          <a:p>
            <a:pPr marL="241653" indent="-241653">
              <a:buFont typeface="+mj-lt"/>
              <a:buAutoNum type="arabicPeriod"/>
            </a:pPr>
            <a:r>
              <a:rPr lang="en-US" dirty="0"/>
              <a:t>What are your potential roadblocks?</a:t>
            </a:r>
          </a:p>
          <a:p>
            <a:pPr marL="241653" indent="-241653">
              <a:buFont typeface="+mj-lt"/>
              <a:buAutoNum type="arabicPeriod"/>
            </a:pPr>
            <a:r>
              <a:rPr lang="en-US" dirty="0"/>
              <a:t>Have you tried anything at your agency or in your division that HR has assisted you with that worked and that you would be willing to share?</a:t>
            </a:r>
          </a:p>
          <a:p>
            <a:pPr marL="241653" indent="-241653">
              <a:buFont typeface="+mj-lt"/>
              <a:buAutoNum type="arabicPeriod"/>
            </a:pPr>
            <a:r>
              <a:rPr lang="en-US" dirty="0"/>
              <a:t>What does a successful relationship with HR look like?</a:t>
            </a:r>
          </a:p>
          <a:p>
            <a:pPr lvl="0"/>
            <a:endParaRPr lang="en-US" dirty="0"/>
          </a:p>
          <a:p>
            <a:r>
              <a:rPr lang="en-US" dirty="0"/>
              <a:t>Notes from the research and these discussions were compiled and common themes were identified. Those themes are: Talent, Culture, Strategic Alignment, and Technology.</a:t>
            </a:r>
          </a:p>
          <a:p>
            <a:pPr marL="181240" indent="-18124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A3639C-DEB3-45C3-8B84-265202951652}" type="slidenum">
              <a:rPr lang="en-US" altLang="en-US" smtClean="0"/>
              <a:pPr>
                <a:defRPr/>
              </a:pPr>
              <a:t>12</a:t>
            </a:fld>
            <a:endParaRPr lang="en-US" altLang="en-US"/>
          </a:p>
        </p:txBody>
      </p:sp>
    </p:spTree>
    <p:extLst>
      <p:ext uri="{BB962C8B-B14F-4D97-AF65-F5344CB8AC3E}">
        <p14:creationId xmlns:p14="http://schemas.microsoft.com/office/powerpoint/2010/main" val="265123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D782A6C-22D0-4207-AE81-9A555AD46742}"/>
              </a:ext>
            </a:extLst>
          </p:cNvPr>
          <p:cNvSpPr>
            <a:spLocks noGrp="1"/>
          </p:cNvSpPr>
          <p:nvPr>
            <p:ph type="dt" sz="half" idx="10"/>
          </p:nvPr>
        </p:nvSpPr>
        <p:spPr/>
        <p:txBody>
          <a:bodyPr/>
          <a:lstStyle>
            <a:lvl1pPr>
              <a:defRPr/>
            </a:lvl1pPr>
          </a:lstStyle>
          <a:p>
            <a:pPr>
              <a:defRPr/>
            </a:pPr>
            <a:fld id="{00B9E6EE-C986-4C71-8F8B-AF3623D7BEAD}" type="datetimeFigureOut">
              <a:rPr lang="en-US"/>
              <a:pPr>
                <a:defRPr/>
              </a:pPr>
              <a:t>4/12/2018</a:t>
            </a:fld>
            <a:endParaRPr lang="en-US"/>
          </a:p>
        </p:txBody>
      </p:sp>
      <p:sp>
        <p:nvSpPr>
          <p:cNvPr id="5" name="Footer Placeholder 4">
            <a:extLst>
              <a:ext uri="{FF2B5EF4-FFF2-40B4-BE49-F238E27FC236}">
                <a16:creationId xmlns:a16="http://schemas.microsoft.com/office/drawing/2014/main" id="{2F42E24F-3676-4534-9FB1-F5940093A3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D60E4-37D6-4407-A7BD-5CDC026A250E}"/>
              </a:ext>
            </a:extLst>
          </p:cNvPr>
          <p:cNvSpPr>
            <a:spLocks noGrp="1"/>
          </p:cNvSpPr>
          <p:nvPr>
            <p:ph type="sldNum" sz="quarter" idx="12"/>
          </p:nvPr>
        </p:nvSpPr>
        <p:spPr/>
        <p:txBody>
          <a:bodyPr/>
          <a:lstStyle>
            <a:lvl1pPr>
              <a:defRPr/>
            </a:lvl1pPr>
          </a:lstStyle>
          <a:p>
            <a:pPr>
              <a:defRPr/>
            </a:pPr>
            <a:fld id="{EE692BFE-FCBF-438C-9723-593063A5490D}" type="slidenum">
              <a:rPr lang="en-US" altLang="en-US"/>
              <a:pPr>
                <a:defRPr/>
              </a:pPr>
              <a:t>‹#›</a:t>
            </a:fld>
            <a:endParaRPr lang="en-US" altLang="en-US"/>
          </a:p>
        </p:txBody>
      </p:sp>
    </p:spTree>
    <p:extLst>
      <p:ext uri="{BB962C8B-B14F-4D97-AF65-F5344CB8AC3E}">
        <p14:creationId xmlns:p14="http://schemas.microsoft.com/office/powerpoint/2010/main" val="275057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B108-5222-4EFD-9BB2-9D6DD04DD394}"/>
              </a:ext>
            </a:extLst>
          </p:cNvPr>
          <p:cNvSpPr>
            <a:spLocks noGrp="1"/>
          </p:cNvSpPr>
          <p:nvPr>
            <p:ph type="dt" sz="half" idx="10"/>
          </p:nvPr>
        </p:nvSpPr>
        <p:spPr/>
        <p:txBody>
          <a:bodyPr/>
          <a:lstStyle>
            <a:lvl1pPr>
              <a:defRPr/>
            </a:lvl1pPr>
          </a:lstStyle>
          <a:p>
            <a:pPr>
              <a:defRPr/>
            </a:pPr>
            <a:fld id="{49FB3D55-1E80-4526-AAAE-39D1496A951B}" type="datetimeFigureOut">
              <a:rPr lang="en-US"/>
              <a:pPr>
                <a:defRPr/>
              </a:pPr>
              <a:t>4/12/2018</a:t>
            </a:fld>
            <a:endParaRPr lang="en-US"/>
          </a:p>
        </p:txBody>
      </p:sp>
      <p:sp>
        <p:nvSpPr>
          <p:cNvPr id="5" name="Footer Placeholder 4">
            <a:extLst>
              <a:ext uri="{FF2B5EF4-FFF2-40B4-BE49-F238E27FC236}">
                <a16:creationId xmlns:a16="http://schemas.microsoft.com/office/drawing/2014/main" id="{4A06C422-DAF7-4D49-BFA3-AC2F6132F5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2EA092-D4E1-464A-BB2C-FBB4985D42E3}"/>
              </a:ext>
            </a:extLst>
          </p:cNvPr>
          <p:cNvSpPr>
            <a:spLocks noGrp="1"/>
          </p:cNvSpPr>
          <p:nvPr>
            <p:ph type="sldNum" sz="quarter" idx="12"/>
          </p:nvPr>
        </p:nvSpPr>
        <p:spPr/>
        <p:txBody>
          <a:bodyPr/>
          <a:lstStyle>
            <a:lvl1pPr>
              <a:defRPr/>
            </a:lvl1pPr>
          </a:lstStyle>
          <a:p>
            <a:pPr>
              <a:defRPr/>
            </a:pPr>
            <a:fld id="{297FC8D3-8063-4571-AD2B-2D979D9ED7AE}" type="slidenum">
              <a:rPr lang="en-US" altLang="en-US"/>
              <a:pPr>
                <a:defRPr/>
              </a:pPr>
              <a:t>‹#›</a:t>
            </a:fld>
            <a:endParaRPr lang="en-US" altLang="en-US"/>
          </a:p>
        </p:txBody>
      </p:sp>
    </p:spTree>
    <p:extLst>
      <p:ext uri="{BB962C8B-B14F-4D97-AF65-F5344CB8AC3E}">
        <p14:creationId xmlns:p14="http://schemas.microsoft.com/office/powerpoint/2010/main" val="279666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DF40E-EEF0-4E80-8699-2D3A072A0B5D}"/>
              </a:ext>
            </a:extLst>
          </p:cNvPr>
          <p:cNvSpPr>
            <a:spLocks noGrp="1"/>
          </p:cNvSpPr>
          <p:nvPr>
            <p:ph type="dt" sz="half" idx="10"/>
          </p:nvPr>
        </p:nvSpPr>
        <p:spPr/>
        <p:txBody>
          <a:bodyPr/>
          <a:lstStyle>
            <a:lvl1pPr>
              <a:defRPr/>
            </a:lvl1pPr>
          </a:lstStyle>
          <a:p>
            <a:pPr>
              <a:defRPr/>
            </a:pPr>
            <a:fld id="{85EB4AF5-0B29-4D69-B3BF-B542D1B7A7E7}" type="datetimeFigureOut">
              <a:rPr lang="en-US"/>
              <a:pPr>
                <a:defRPr/>
              </a:pPr>
              <a:t>4/12/2018</a:t>
            </a:fld>
            <a:endParaRPr lang="en-US"/>
          </a:p>
        </p:txBody>
      </p:sp>
      <p:sp>
        <p:nvSpPr>
          <p:cNvPr id="5" name="Footer Placeholder 4">
            <a:extLst>
              <a:ext uri="{FF2B5EF4-FFF2-40B4-BE49-F238E27FC236}">
                <a16:creationId xmlns:a16="http://schemas.microsoft.com/office/drawing/2014/main" id="{A3986CD3-80BA-475F-9EC1-D111F8CF96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B9ACBC-3D30-472C-8FEC-E0A7A5A535A8}"/>
              </a:ext>
            </a:extLst>
          </p:cNvPr>
          <p:cNvSpPr>
            <a:spLocks noGrp="1"/>
          </p:cNvSpPr>
          <p:nvPr>
            <p:ph type="sldNum" sz="quarter" idx="12"/>
          </p:nvPr>
        </p:nvSpPr>
        <p:spPr/>
        <p:txBody>
          <a:bodyPr/>
          <a:lstStyle>
            <a:lvl1pPr>
              <a:defRPr/>
            </a:lvl1pPr>
          </a:lstStyle>
          <a:p>
            <a:pPr>
              <a:defRPr/>
            </a:pPr>
            <a:fld id="{F74373C6-71B5-4A35-8289-4872AC0BE383}" type="slidenum">
              <a:rPr lang="en-US" altLang="en-US"/>
              <a:pPr>
                <a:defRPr/>
              </a:pPr>
              <a:t>‹#›</a:t>
            </a:fld>
            <a:endParaRPr lang="en-US" altLang="en-US"/>
          </a:p>
        </p:txBody>
      </p:sp>
    </p:spTree>
    <p:extLst>
      <p:ext uri="{BB962C8B-B14F-4D97-AF65-F5344CB8AC3E}">
        <p14:creationId xmlns:p14="http://schemas.microsoft.com/office/powerpoint/2010/main" val="126017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B11D5-0C18-4635-B49C-EC6189A2005B}"/>
              </a:ext>
            </a:extLst>
          </p:cNvPr>
          <p:cNvSpPr>
            <a:spLocks noGrp="1"/>
          </p:cNvSpPr>
          <p:nvPr>
            <p:ph type="dt" sz="half" idx="10"/>
          </p:nvPr>
        </p:nvSpPr>
        <p:spPr/>
        <p:txBody>
          <a:bodyPr/>
          <a:lstStyle>
            <a:lvl1pPr>
              <a:defRPr/>
            </a:lvl1pPr>
          </a:lstStyle>
          <a:p>
            <a:pPr>
              <a:defRPr/>
            </a:pPr>
            <a:fld id="{8834905F-9A8A-4BDA-95DC-2D566D199530}" type="datetimeFigureOut">
              <a:rPr lang="en-US"/>
              <a:pPr>
                <a:defRPr/>
              </a:pPr>
              <a:t>4/12/2018</a:t>
            </a:fld>
            <a:endParaRPr lang="en-US"/>
          </a:p>
        </p:txBody>
      </p:sp>
      <p:sp>
        <p:nvSpPr>
          <p:cNvPr id="5" name="Footer Placeholder 4">
            <a:extLst>
              <a:ext uri="{FF2B5EF4-FFF2-40B4-BE49-F238E27FC236}">
                <a16:creationId xmlns:a16="http://schemas.microsoft.com/office/drawing/2014/main" id="{62978C37-CBDC-4783-9A5F-9987E2EC03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D0E993-8B78-4470-8E77-309C574516E7}"/>
              </a:ext>
            </a:extLst>
          </p:cNvPr>
          <p:cNvSpPr>
            <a:spLocks noGrp="1"/>
          </p:cNvSpPr>
          <p:nvPr>
            <p:ph type="sldNum" sz="quarter" idx="12"/>
          </p:nvPr>
        </p:nvSpPr>
        <p:spPr/>
        <p:txBody>
          <a:bodyPr/>
          <a:lstStyle>
            <a:lvl1pPr>
              <a:defRPr/>
            </a:lvl1pPr>
          </a:lstStyle>
          <a:p>
            <a:pPr>
              <a:defRPr/>
            </a:pPr>
            <a:fld id="{CB8F4A05-297B-45C0-8ACC-C4D19EF18FF9}" type="slidenum">
              <a:rPr lang="en-US" altLang="en-US"/>
              <a:pPr>
                <a:defRPr/>
              </a:pPr>
              <a:t>‹#›</a:t>
            </a:fld>
            <a:endParaRPr lang="en-US" altLang="en-US"/>
          </a:p>
        </p:txBody>
      </p:sp>
    </p:spTree>
    <p:extLst>
      <p:ext uri="{BB962C8B-B14F-4D97-AF65-F5344CB8AC3E}">
        <p14:creationId xmlns:p14="http://schemas.microsoft.com/office/powerpoint/2010/main" val="32951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05160-B1AC-49B1-A649-D3E7F5994BD7}"/>
              </a:ext>
            </a:extLst>
          </p:cNvPr>
          <p:cNvSpPr>
            <a:spLocks noGrp="1"/>
          </p:cNvSpPr>
          <p:nvPr>
            <p:ph type="dt" sz="half" idx="10"/>
          </p:nvPr>
        </p:nvSpPr>
        <p:spPr/>
        <p:txBody>
          <a:bodyPr/>
          <a:lstStyle>
            <a:lvl1pPr>
              <a:defRPr/>
            </a:lvl1pPr>
          </a:lstStyle>
          <a:p>
            <a:pPr>
              <a:defRPr/>
            </a:pPr>
            <a:fld id="{2CB5EE9D-5227-4A10-BF4C-4E00C66F544C}" type="datetimeFigureOut">
              <a:rPr lang="en-US"/>
              <a:pPr>
                <a:defRPr/>
              </a:pPr>
              <a:t>4/12/2018</a:t>
            </a:fld>
            <a:endParaRPr lang="en-US"/>
          </a:p>
        </p:txBody>
      </p:sp>
      <p:sp>
        <p:nvSpPr>
          <p:cNvPr id="5" name="Footer Placeholder 4">
            <a:extLst>
              <a:ext uri="{FF2B5EF4-FFF2-40B4-BE49-F238E27FC236}">
                <a16:creationId xmlns:a16="http://schemas.microsoft.com/office/drawing/2014/main" id="{A92630A6-2172-40F9-870A-D0895ADD90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21A64F-92CE-4BB4-A361-264707D7E4B3}"/>
              </a:ext>
            </a:extLst>
          </p:cNvPr>
          <p:cNvSpPr>
            <a:spLocks noGrp="1"/>
          </p:cNvSpPr>
          <p:nvPr>
            <p:ph type="sldNum" sz="quarter" idx="12"/>
          </p:nvPr>
        </p:nvSpPr>
        <p:spPr/>
        <p:txBody>
          <a:bodyPr/>
          <a:lstStyle>
            <a:lvl1pPr>
              <a:defRPr/>
            </a:lvl1pPr>
          </a:lstStyle>
          <a:p>
            <a:pPr>
              <a:defRPr/>
            </a:pPr>
            <a:fld id="{0CA2001D-76B2-4341-8F3A-FD3A79693E5E}" type="slidenum">
              <a:rPr lang="en-US" altLang="en-US"/>
              <a:pPr>
                <a:defRPr/>
              </a:pPr>
              <a:t>‹#›</a:t>
            </a:fld>
            <a:endParaRPr lang="en-US" altLang="en-US"/>
          </a:p>
        </p:txBody>
      </p:sp>
    </p:spTree>
    <p:extLst>
      <p:ext uri="{BB962C8B-B14F-4D97-AF65-F5344CB8AC3E}">
        <p14:creationId xmlns:p14="http://schemas.microsoft.com/office/powerpoint/2010/main" val="164274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BD9B7FF-0617-4C0F-8C7B-4F55A4D7A9B9}"/>
              </a:ext>
            </a:extLst>
          </p:cNvPr>
          <p:cNvSpPr>
            <a:spLocks noGrp="1"/>
          </p:cNvSpPr>
          <p:nvPr>
            <p:ph type="dt" sz="half" idx="10"/>
          </p:nvPr>
        </p:nvSpPr>
        <p:spPr/>
        <p:txBody>
          <a:bodyPr/>
          <a:lstStyle>
            <a:lvl1pPr>
              <a:defRPr/>
            </a:lvl1pPr>
          </a:lstStyle>
          <a:p>
            <a:pPr>
              <a:defRPr/>
            </a:pPr>
            <a:fld id="{66B7BDA8-6B3F-4BA0-AFA9-E812C3583CAC}" type="datetimeFigureOut">
              <a:rPr lang="en-US"/>
              <a:pPr>
                <a:defRPr/>
              </a:pPr>
              <a:t>4/12/2018</a:t>
            </a:fld>
            <a:endParaRPr lang="en-US"/>
          </a:p>
        </p:txBody>
      </p:sp>
      <p:sp>
        <p:nvSpPr>
          <p:cNvPr id="6" name="Footer Placeholder 4">
            <a:extLst>
              <a:ext uri="{FF2B5EF4-FFF2-40B4-BE49-F238E27FC236}">
                <a16:creationId xmlns:a16="http://schemas.microsoft.com/office/drawing/2014/main" id="{E9BDC314-1932-4085-AB22-9837DCF981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421365-EAAB-4ED3-B2AF-A5F5CC400716}"/>
              </a:ext>
            </a:extLst>
          </p:cNvPr>
          <p:cNvSpPr>
            <a:spLocks noGrp="1"/>
          </p:cNvSpPr>
          <p:nvPr>
            <p:ph type="sldNum" sz="quarter" idx="12"/>
          </p:nvPr>
        </p:nvSpPr>
        <p:spPr/>
        <p:txBody>
          <a:bodyPr/>
          <a:lstStyle>
            <a:lvl1pPr>
              <a:defRPr/>
            </a:lvl1pPr>
          </a:lstStyle>
          <a:p>
            <a:pPr>
              <a:defRPr/>
            </a:pPr>
            <a:fld id="{BEA9CFF2-2476-4E19-89A3-F6EF988448F4}" type="slidenum">
              <a:rPr lang="en-US" altLang="en-US"/>
              <a:pPr>
                <a:defRPr/>
              </a:pPr>
              <a:t>‹#›</a:t>
            </a:fld>
            <a:endParaRPr lang="en-US" altLang="en-US"/>
          </a:p>
        </p:txBody>
      </p:sp>
    </p:spTree>
    <p:extLst>
      <p:ext uri="{BB962C8B-B14F-4D97-AF65-F5344CB8AC3E}">
        <p14:creationId xmlns:p14="http://schemas.microsoft.com/office/powerpoint/2010/main" val="16326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4A57D53-7EDF-4286-A949-3B6D5658EED2}"/>
              </a:ext>
            </a:extLst>
          </p:cNvPr>
          <p:cNvSpPr>
            <a:spLocks noGrp="1"/>
          </p:cNvSpPr>
          <p:nvPr>
            <p:ph type="dt" sz="half" idx="10"/>
          </p:nvPr>
        </p:nvSpPr>
        <p:spPr/>
        <p:txBody>
          <a:bodyPr/>
          <a:lstStyle>
            <a:lvl1pPr>
              <a:defRPr/>
            </a:lvl1pPr>
          </a:lstStyle>
          <a:p>
            <a:pPr>
              <a:defRPr/>
            </a:pPr>
            <a:fld id="{7CC74A50-8392-4A0F-A759-298A9D74959A}" type="datetimeFigureOut">
              <a:rPr lang="en-US"/>
              <a:pPr>
                <a:defRPr/>
              </a:pPr>
              <a:t>4/12/2018</a:t>
            </a:fld>
            <a:endParaRPr lang="en-US"/>
          </a:p>
        </p:txBody>
      </p:sp>
      <p:sp>
        <p:nvSpPr>
          <p:cNvPr id="8" name="Footer Placeholder 4">
            <a:extLst>
              <a:ext uri="{FF2B5EF4-FFF2-40B4-BE49-F238E27FC236}">
                <a16:creationId xmlns:a16="http://schemas.microsoft.com/office/drawing/2014/main" id="{F45FC74E-0D1A-443B-9EC1-F7819EDACD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09666C-743E-415D-BE9C-A035FCACDDDD}"/>
              </a:ext>
            </a:extLst>
          </p:cNvPr>
          <p:cNvSpPr>
            <a:spLocks noGrp="1"/>
          </p:cNvSpPr>
          <p:nvPr>
            <p:ph type="sldNum" sz="quarter" idx="12"/>
          </p:nvPr>
        </p:nvSpPr>
        <p:spPr/>
        <p:txBody>
          <a:bodyPr/>
          <a:lstStyle>
            <a:lvl1pPr>
              <a:defRPr/>
            </a:lvl1pPr>
          </a:lstStyle>
          <a:p>
            <a:pPr>
              <a:defRPr/>
            </a:pPr>
            <a:fld id="{51794A95-8DB6-4576-A919-582C526F11AD}" type="slidenum">
              <a:rPr lang="en-US" altLang="en-US"/>
              <a:pPr>
                <a:defRPr/>
              </a:pPr>
              <a:t>‹#›</a:t>
            </a:fld>
            <a:endParaRPr lang="en-US" altLang="en-US"/>
          </a:p>
        </p:txBody>
      </p:sp>
    </p:spTree>
    <p:extLst>
      <p:ext uri="{BB962C8B-B14F-4D97-AF65-F5344CB8AC3E}">
        <p14:creationId xmlns:p14="http://schemas.microsoft.com/office/powerpoint/2010/main" val="297492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CE0EDE-3D05-4A5C-B82F-2068DBA81EAA}"/>
              </a:ext>
            </a:extLst>
          </p:cNvPr>
          <p:cNvSpPr>
            <a:spLocks noGrp="1"/>
          </p:cNvSpPr>
          <p:nvPr>
            <p:ph type="dt" sz="half" idx="10"/>
          </p:nvPr>
        </p:nvSpPr>
        <p:spPr/>
        <p:txBody>
          <a:bodyPr/>
          <a:lstStyle>
            <a:lvl1pPr>
              <a:defRPr/>
            </a:lvl1pPr>
          </a:lstStyle>
          <a:p>
            <a:pPr>
              <a:defRPr/>
            </a:pPr>
            <a:fld id="{15F3D96A-1B75-4BFE-82B9-B3513D9F8EA2}" type="datetimeFigureOut">
              <a:rPr lang="en-US"/>
              <a:pPr>
                <a:defRPr/>
              </a:pPr>
              <a:t>4/12/2018</a:t>
            </a:fld>
            <a:endParaRPr lang="en-US"/>
          </a:p>
        </p:txBody>
      </p:sp>
      <p:sp>
        <p:nvSpPr>
          <p:cNvPr id="4" name="Footer Placeholder 4">
            <a:extLst>
              <a:ext uri="{FF2B5EF4-FFF2-40B4-BE49-F238E27FC236}">
                <a16:creationId xmlns:a16="http://schemas.microsoft.com/office/drawing/2014/main" id="{2A875658-E1B3-4395-A695-0D74D3E317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82B536-4B0C-472D-9D76-AAFD7D490C78}"/>
              </a:ext>
            </a:extLst>
          </p:cNvPr>
          <p:cNvSpPr>
            <a:spLocks noGrp="1"/>
          </p:cNvSpPr>
          <p:nvPr>
            <p:ph type="sldNum" sz="quarter" idx="12"/>
          </p:nvPr>
        </p:nvSpPr>
        <p:spPr/>
        <p:txBody>
          <a:bodyPr/>
          <a:lstStyle>
            <a:lvl1pPr>
              <a:defRPr/>
            </a:lvl1pPr>
          </a:lstStyle>
          <a:p>
            <a:pPr>
              <a:defRPr/>
            </a:pPr>
            <a:fld id="{2563359A-DC77-4737-8BD2-85AC750F3060}" type="slidenum">
              <a:rPr lang="en-US" altLang="en-US"/>
              <a:pPr>
                <a:defRPr/>
              </a:pPr>
              <a:t>‹#›</a:t>
            </a:fld>
            <a:endParaRPr lang="en-US" altLang="en-US"/>
          </a:p>
        </p:txBody>
      </p:sp>
    </p:spTree>
    <p:extLst>
      <p:ext uri="{BB962C8B-B14F-4D97-AF65-F5344CB8AC3E}">
        <p14:creationId xmlns:p14="http://schemas.microsoft.com/office/powerpoint/2010/main" val="103548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A8CC8A-4BEA-4B9C-AAC3-93523081FBC7}"/>
              </a:ext>
            </a:extLst>
          </p:cNvPr>
          <p:cNvSpPr>
            <a:spLocks noGrp="1"/>
          </p:cNvSpPr>
          <p:nvPr>
            <p:ph type="dt" sz="half" idx="10"/>
          </p:nvPr>
        </p:nvSpPr>
        <p:spPr/>
        <p:txBody>
          <a:bodyPr/>
          <a:lstStyle>
            <a:lvl1pPr>
              <a:defRPr/>
            </a:lvl1pPr>
          </a:lstStyle>
          <a:p>
            <a:pPr>
              <a:defRPr/>
            </a:pPr>
            <a:fld id="{C51B92FF-16CB-45E6-8C7C-2B32A1968874}" type="datetimeFigureOut">
              <a:rPr lang="en-US"/>
              <a:pPr>
                <a:defRPr/>
              </a:pPr>
              <a:t>4/12/2018</a:t>
            </a:fld>
            <a:endParaRPr lang="en-US"/>
          </a:p>
        </p:txBody>
      </p:sp>
      <p:sp>
        <p:nvSpPr>
          <p:cNvPr id="3" name="Footer Placeholder 4">
            <a:extLst>
              <a:ext uri="{FF2B5EF4-FFF2-40B4-BE49-F238E27FC236}">
                <a16:creationId xmlns:a16="http://schemas.microsoft.com/office/drawing/2014/main" id="{F4C2FF53-2713-45BE-A9B6-4CF32E3C84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3748D8-0FCF-41EE-9273-2BC8B88CEA84}"/>
              </a:ext>
            </a:extLst>
          </p:cNvPr>
          <p:cNvSpPr>
            <a:spLocks noGrp="1"/>
          </p:cNvSpPr>
          <p:nvPr>
            <p:ph type="sldNum" sz="quarter" idx="12"/>
          </p:nvPr>
        </p:nvSpPr>
        <p:spPr/>
        <p:txBody>
          <a:bodyPr/>
          <a:lstStyle>
            <a:lvl1pPr>
              <a:defRPr/>
            </a:lvl1pPr>
          </a:lstStyle>
          <a:p>
            <a:pPr>
              <a:defRPr/>
            </a:pPr>
            <a:fld id="{3CC39683-47A3-4960-B63B-D6F7691B4AC4}" type="slidenum">
              <a:rPr lang="en-US" altLang="en-US"/>
              <a:pPr>
                <a:defRPr/>
              </a:pPr>
              <a:t>‹#›</a:t>
            </a:fld>
            <a:endParaRPr lang="en-US" altLang="en-US"/>
          </a:p>
        </p:txBody>
      </p:sp>
    </p:spTree>
    <p:extLst>
      <p:ext uri="{BB962C8B-B14F-4D97-AF65-F5344CB8AC3E}">
        <p14:creationId xmlns:p14="http://schemas.microsoft.com/office/powerpoint/2010/main" val="128055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4A882D-B0E4-4483-9C8D-EC13F7CDC635}"/>
              </a:ext>
            </a:extLst>
          </p:cNvPr>
          <p:cNvSpPr>
            <a:spLocks noGrp="1"/>
          </p:cNvSpPr>
          <p:nvPr>
            <p:ph type="dt" sz="half" idx="10"/>
          </p:nvPr>
        </p:nvSpPr>
        <p:spPr/>
        <p:txBody>
          <a:bodyPr/>
          <a:lstStyle>
            <a:lvl1pPr>
              <a:defRPr/>
            </a:lvl1pPr>
          </a:lstStyle>
          <a:p>
            <a:pPr>
              <a:defRPr/>
            </a:pPr>
            <a:fld id="{F38D923D-6E12-4D3C-ACEC-A121B8F3CD90}" type="datetimeFigureOut">
              <a:rPr lang="en-US"/>
              <a:pPr>
                <a:defRPr/>
              </a:pPr>
              <a:t>4/12/2018</a:t>
            </a:fld>
            <a:endParaRPr lang="en-US"/>
          </a:p>
        </p:txBody>
      </p:sp>
      <p:sp>
        <p:nvSpPr>
          <p:cNvPr id="6" name="Footer Placeholder 4">
            <a:extLst>
              <a:ext uri="{FF2B5EF4-FFF2-40B4-BE49-F238E27FC236}">
                <a16:creationId xmlns:a16="http://schemas.microsoft.com/office/drawing/2014/main" id="{EED283BE-4070-4882-BD8A-597F473EB0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320DCD-7695-403C-903F-C8C21ED3A8FA}"/>
              </a:ext>
            </a:extLst>
          </p:cNvPr>
          <p:cNvSpPr>
            <a:spLocks noGrp="1"/>
          </p:cNvSpPr>
          <p:nvPr>
            <p:ph type="sldNum" sz="quarter" idx="12"/>
          </p:nvPr>
        </p:nvSpPr>
        <p:spPr/>
        <p:txBody>
          <a:bodyPr/>
          <a:lstStyle>
            <a:lvl1pPr>
              <a:defRPr/>
            </a:lvl1pPr>
          </a:lstStyle>
          <a:p>
            <a:pPr>
              <a:defRPr/>
            </a:pPr>
            <a:fld id="{C4FD867A-AE0D-45C3-977A-61BB41C43DC8}" type="slidenum">
              <a:rPr lang="en-US" altLang="en-US"/>
              <a:pPr>
                <a:defRPr/>
              </a:pPr>
              <a:t>‹#›</a:t>
            </a:fld>
            <a:endParaRPr lang="en-US" altLang="en-US"/>
          </a:p>
        </p:txBody>
      </p:sp>
    </p:spTree>
    <p:extLst>
      <p:ext uri="{BB962C8B-B14F-4D97-AF65-F5344CB8AC3E}">
        <p14:creationId xmlns:p14="http://schemas.microsoft.com/office/powerpoint/2010/main" val="175580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5BDB46-9F00-485A-86A1-83B26136E075}"/>
              </a:ext>
            </a:extLst>
          </p:cNvPr>
          <p:cNvSpPr>
            <a:spLocks noGrp="1"/>
          </p:cNvSpPr>
          <p:nvPr>
            <p:ph type="dt" sz="half" idx="10"/>
          </p:nvPr>
        </p:nvSpPr>
        <p:spPr/>
        <p:txBody>
          <a:bodyPr/>
          <a:lstStyle>
            <a:lvl1pPr>
              <a:defRPr/>
            </a:lvl1pPr>
          </a:lstStyle>
          <a:p>
            <a:pPr>
              <a:defRPr/>
            </a:pPr>
            <a:fld id="{951FF99E-B107-4725-9E20-0BEAB64093E4}" type="datetimeFigureOut">
              <a:rPr lang="en-US"/>
              <a:pPr>
                <a:defRPr/>
              </a:pPr>
              <a:t>4/12/2018</a:t>
            </a:fld>
            <a:endParaRPr lang="en-US"/>
          </a:p>
        </p:txBody>
      </p:sp>
      <p:sp>
        <p:nvSpPr>
          <p:cNvPr id="6" name="Footer Placeholder 4">
            <a:extLst>
              <a:ext uri="{FF2B5EF4-FFF2-40B4-BE49-F238E27FC236}">
                <a16:creationId xmlns:a16="http://schemas.microsoft.com/office/drawing/2014/main" id="{30C6B752-DF23-4ADC-AF78-CEF29F0654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A41C80-0F7D-4F96-AD9C-CC0492435C02}"/>
              </a:ext>
            </a:extLst>
          </p:cNvPr>
          <p:cNvSpPr>
            <a:spLocks noGrp="1"/>
          </p:cNvSpPr>
          <p:nvPr>
            <p:ph type="sldNum" sz="quarter" idx="12"/>
          </p:nvPr>
        </p:nvSpPr>
        <p:spPr/>
        <p:txBody>
          <a:bodyPr/>
          <a:lstStyle>
            <a:lvl1pPr>
              <a:defRPr/>
            </a:lvl1pPr>
          </a:lstStyle>
          <a:p>
            <a:pPr>
              <a:defRPr/>
            </a:pPr>
            <a:fld id="{C08DD757-4FE4-4288-BC2E-B58E69284DE0}" type="slidenum">
              <a:rPr lang="en-US" altLang="en-US"/>
              <a:pPr>
                <a:defRPr/>
              </a:pPr>
              <a:t>‹#›</a:t>
            </a:fld>
            <a:endParaRPr lang="en-US" altLang="en-US"/>
          </a:p>
        </p:txBody>
      </p:sp>
    </p:spTree>
    <p:extLst>
      <p:ext uri="{BB962C8B-B14F-4D97-AF65-F5344CB8AC3E}">
        <p14:creationId xmlns:p14="http://schemas.microsoft.com/office/powerpoint/2010/main" val="403709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FBFB"/>
            </a:gs>
            <a:gs pos="100000">
              <a:srgbClr val="4D4D4D">
                <a:alpha val="9998"/>
              </a:srgbClr>
            </a:gs>
          </a:gsLst>
          <a:lin ang="51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CC18F5-3003-4E46-8E35-FCC696B6860A}"/>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494AAE-B5D8-413C-ACD3-178D6A45B36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2F265B-8E7C-4062-B8A2-70E66771BAF3}"/>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ED0F2F4-D644-47B2-A4B7-FE91B05A60AC}" type="datetimeFigureOut">
              <a:rPr lang="en-US"/>
              <a:pPr>
                <a:defRPr/>
              </a:pPr>
              <a:t>4/12/2018</a:t>
            </a:fld>
            <a:endParaRPr lang="en-US"/>
          </a:p>
        </p:txBody>
      </p:sp>
      <p:sp>
        <p:nvSpPr>
          <p:cNvPr id="5" name="Footer Placeholder 4">
            <a:extLst>
              <a:ext uri="{FF2B5EF4-FFF2-40B4-BE49-F238E27FC236}">
                <a16:creationId xmlns:a16="http://schemas.microsoft.com/office/drawing/2014/main" id="{E4DBBBC5-449C-4AB3-8C24-E0FC9336D342}"/>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50F78AA-BA08-45BB-8942-EA934BE41810}"/>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69696"/>
                </a:solidFill>
              </a:defRPr>
            </a:lvl1pPr>
          </a:lstStyle>
          <a:p>
            <a:pPr>
              <a:defRPr/>
            </a:pPr>
            <a:fld id="{719978BD-4B14-4A8F-9B60-9739F1C84E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www.naspe.net/assets/docs/2016NASPEs/pennsylvania_pdotwkfcsuccession.pdf" TargetMode="External"/><Relationship Id="rId3" Type="http://schemas.openxmlformats.org/officeDocument/2006/relationships/hyperlink" Target="http://www.naspe.net/assets/docs/2016NASPEs/maine_developingmainestategovtwkfc.pdf" TargetMode="External"/><Relationship Id="rId7" Type="http://schemas.openxmlformats.org/officeDocument/2006/relationships/hyperlink" Target="http://www.naspe.net/assets/docs/2016NASPENominations/rooney_pennsylvania_commonwealthmentoringprogram.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dvsv3.com/" TargetMode="External"/><Relationship Id="rId5" Type="http://schemas.openxmlformats.org/officeDocument/2006/relationships/hyperlink" Target="http://www.governing.com/columns/smart-mgmt/gov-tennessee-civil-service-reform.html" TargetMode="External"/><Relationship Id="rId4" Type="http://schemas.openxmlformats.org/officeDocument/2006/relationships/hyperlink" Target="https://www.youtube.com/user/LAStateCivilService" TargetMode="Externa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hyperlink" Target="http://www.naspe.net/assets/docs/2016NASPEs/kentucky_odetraining.pdf" TargetMode="External"/><Relationship Id="rId3" Type="http://schemas.openxmlformats.org/officeDocument/2006/relationships/hyperlink" Target="https://www.linkedin.com/company/10256/" TargetMode="External"/><Relationship Id="rId7" Type="http://schemas.openxmlformats.org/officeDocument/2006/relationships/hyperlink" Target="http://www.naspe.net/assets/docs/2017-NASPEs/AdvancingHR/advancinghr_oregon_certifiedcredentialing.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youtube.com/channel/UCsYQ4_9w4ksDnPoFxChjrlA/playlists?shelf_id=0&amp;view=1&amp;sort=dd" TargetMode="External"/><Relationship Id="rId5" Type="http://schemas.openxmlformats.org/officeDocument/2006/relationships/hyperlink" Target="http://www.naspe.net/assets/docs/2017-NASPEs/Rooney-Program/program_utah_abusiveconduct.pdf" TargetMode="External"/><Relationship Id="rId10" Type="http://schemas.openxmlformats.org/officeDocument/2006/relationships/image" Target="../media/image1.png"/><Relationship Id="rId4" Type="http://schemas.openxmlformats.org/officeDocument/2006/relationships/hyperlink" Target="http://www.naspe.net/assets/docs/2017-NASPEs/Rooney-Program/program_kentucky_workplaceresolutions.pdf" TargetMode="External"/><Relationship Id="rId9" Type="http://schemas.openxmlformats.org/officeDocument/2006/relationships/hyperlink" Target="https://oshr.nc.gov/state-employee-resources/benefits/employee-recognition/awards/service-award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naspe.net/assets/docs/2017-NASPEs/Rooney-Program/program_utah_centerexcellence.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naspe.net/assets/docs/2017-NASPEs/AdvancingHR/advancinghr_tennessee_hrmaster.pdf" TargetMode="External"/><Relationship Id="rId4" Type="http://schemas.openxmlformats.org/officeDocument/2006/relationships/hyperlink" Target="http://www.naspe.net/assets/docs/2017-NASPEs/AdvancingHR/advancinghr_utah_hrop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naspe.net/assets/docs/2017-NASPEs/Rooney-Program/program_delaware_learningcenter.pdf" TargetMode="External"/><Relationship Id="rId7" Type="http://schemas.openxmlformats.org/officeDocument/2006/relationships/hyperlink" Target="http://www.nj.gov/csc/employees/programs/performanc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www.naspe.net/assets/docs/2017-NASPEs/AdvancingHR/advancinghr_washington_predictiveanalytics.pdf" TargetMode="External"/><Relationship Id="rId5" Type="http://schemas.openxmlformats.org/officeDocument/2006/relationships/hyperlink" Target="http://www.naspe.net/assets/docs/2017-NASPEs/Rooney-Program/program_utah_targetedfunding.pdf" TargetMode="External"/><Relationship Id="rId4" Type="http://schemas.openxmlformats.org/officeDocument/2006/relationships/hyperlink" Target="http://www.naspe.net/assets/docs/2017-NASPEs/AdvancingHR/advancinghr_louisiana_positiondescription.pdf"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vN5oz6UTI-U" TargetMode="External"/><Relationship Id="rId5" Type="http://schemas.openxmlformats.org/officeDocument/2006/relationships/image" Target="../media/image4.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0B6E48F-5E8F-464D-AA55-21DE4DB6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613" y="1930400"/>
            <a:ext cx="26447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9F178-1BFF-4961-A8C0-DA90A4CEF38F}"/>
              </a:ext>
            </a:extLst>
          </p:cNvPr>
          <p:cNvSpPr/>
          <p:nvPr/>
        </p:nvSpPr>
        <p:spPr>
          <a:xfrm>
            <a:off x="0" y="-352425"/>
            <a:ext cx="9144000" cy="5495925"/>
          </a:xfrm>
          <a:prstGeom prst="rect">
            <a:avLst/>
          </a:prstGeom>
          <a:solidFill>
            <a:srgbClr val="193865"/>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
        <p:nvSpPr>
          <p:cNvPr id="7" name="Rectangle 7">
            <a:extLst>
              <a:ext uri="{FF2B5EF4-FFF2-40B4-BE49-F238E27FC236}">
                <a16:creationId xmlns:a16="http://schemas.microsoft.com/office/drawing/2014/main" id="{93C71C43-7703-478E-AF72-EA0743B657F0}"/>
              </a:ext>
            </a:extLst>
          </p:cNvPr>
          <p:cNvSpPr/>
          <p:nvPr/>
        </p:nvSpPr>
        <p:spPr>
          <a:xfrm rot="16200000" flipV="1">
            <a:off x="3683000" y="-4044950"/>
            <a:ext cx="1133475" cy="8518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1508" name="Picture 9">
            <a:extLst>
              <a:ext uri="{FF2B5EF4-FFF2-40B4-BE49-F238E27FC236}">
                <a16:creationId xmlns:a16="http://schemas.microsoft.com/office/drawing/2014/main" id="{87EA89A6-FED2-44DC-AAEF-BF4997DB7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7938"/>
            <a:ext cx="6159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CE6DCB1C-5F83-4637-9CFD-DF9BE1554880}"/>
              </a:ext>
            </a:extLst>
          </p:cNvPr>
          <p:cNvSpPr/>
          <p:nvPr/>
        </p:nvSpPr>
        <p:spPr>
          <a:xfrm rot="16200000">
            <a:off x="6156325" y="-1360487"/>
            <a:ext cx="2017713" cy="4033837"/>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ACF13C8C-BD9A-4D70-BFA4-8F4EF8A069E5}"/>
              </a:ext>
            </a:extLst>
          </p:cNvPr>
          <p:cNvCxnSpPr/>
          <p:nvPr/>
        </p:nvCxnSpPr>
        <p:spPr>
          <a:xfrm flipH="1" flipV="1">
            <a:off x="5540375" y="7938"/>
            <a:ext cx="3614738" cy="186055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4FDB8A-AC95-45FD-B589-B3B2C194504A}"/>
              </a:ext>
            </a:extLst>
          </p:cNvPr>
          <p:cNvSpPr txBox="1">
            <a:spLocks noChangeArrowheads="1"/>
          </p:cNvSpPr>
          <p:nvPr/>
        </p:nvSpPr>
        <p:spPr bwMode="auto">
          <a:xfrm>
            <a:off x="1878013" y="959145"/>
            <a:ext cx="64341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A7E2"/>
                </a:solidFill>
                <a:latin typeface="Impact" panose="020B0806030902050204" pitchFamily="34" charset="0"/>
              </a:rPr>
              <a:t>NASPE VALUE PROPOSITION</a:t>
            </a:r>
          </a:p>
          <a:p>
            <a:pPr eaLnBrk="1" hangingPunct="1">
              <a:spcBef>
                <a:spcPct val="0"/>
              </a:spcBef>
              <a:buFontTx/>
              <a:buNone/>
            </a:pPr>
            <a:r>
              <a:rPr lang="en-US" altLang="en-US" sz="1800" b="1" dirty="0">
                <a:solidFill>
                  <a:srgbClr val="FFFFFF"/>
                </a:solidFill>
                <a:latin typeface="Garamond" panose="02020404030301010803" pitchFamily="18" charset="0"/>
              </a:rPr>
              <a:t>The success of an organization is dependent on the ability of its workforce to accomplish its goals. The Human Resources function continually focuses on this workforce. HR adds value to an organization by understanding the mission and vision of the organization and the impact that external forces place upon it. HR practitioners forge strategic partnerships within and outside the organization. The HR department has a quiver of talent and skillsets that work to create an effective and engaged workforce by supporting culture, promoting learning, and ensuring legal and ethical compliance.</a:t>
            </a:r>
          </a:p>
          <a:p>
            <a:pPr eaLnBrk="1" hangingPunct="1">
              <a:spcBef>
                <a:spcPct val="0"/>
              </a:spcBef>
              <a:buFontTx/>
              <a:buNone/>
            </a:pPr>
            <a:endParaRPr lang="en-US" altLang="en-US" sz="1800" b="1" dirty="0">
              <a:solidFill>
                <a:srgbClr val="FFFFFF"/>
              </a:solidFill>
              <a:latin typeface="Garamond" panose="02020404030301010803" pitchFamily="18" charset="0"/>
            </a:endParaRPr>
          </a:p>
          <a:p>
            <a:pPr eaLnBrk="1" hangingPunct="1">
              <a:spcBef>
                <a:spcPct val="0"/>
              </a:spcBef>
              <a:buFontTx/>
              <a:buNone/>
            </a:pPr>
            <a:endParaRPr lang="en-US" altLang="en-US" sz="1800" b="1" dirty="0">
              <a:solidFill>
                <a:srgbClr val="FFFFFF"/>
              </a:solidFill>
              <a:latin typeface="Garamond" panose="02020404030301010803" pitchFamily="18" charset="0"/>
            </a:endParaRPr>
          </a:p>
          <a:p>
            <a:pPr eaLnBrk="1" hangingPunct="1">
              <a:spcBef>
                <a:spcPct val="0"/>
              </a:spcBef>
              <a:buFontTx/>
              <a:buNone/>
            </a:pPr>
            <a:endParaRPr lang="en-US" altLang="en-US" sz="1800" b="1" dirty="0" err="1">
              <a:solidFill>
                <a:srgbClr val="FFFFFF"/>
              </a:solidFill>
              <a:latin typeface="Garamond" panose="02020404030301010803" pitchFamily="18" charset="0"/>
            </a:endParaRPr>
          </a:p>
        </p:txBody>
      </p:sp>
      <p:pic>
        <p:nvPicPr>
          <p:cNvPr id="7171" name="Picture 3" descr="C:\Users\User\Downloads\1393172300_key.png">
            <a:extLst>
              <a:ext uri="{FF2B5EF4-FFF2-40B4-BE49-F238E27FC236}">
                <a16:creationId xmlns:a16="http://schemas.microsoft.com/office/drawing/2014/main" id="{D925DCDA-EE8F-4848-8275-9BB22E90BAC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11213" y="1035345"/>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 calcmode="lin" valueType="num">
                                      <p:cBhvr>
                                        <p:cTn id="14" dur="500" fill="hold"/>
                                        <p:tgtEl>
                                          <p:spTgt spid="7171"/>
                                        </p:tgtEl>
                                        <p:attrNameLst>
                                          <p:attrName>ppt_w</p:attrName>
                                        </p:attrNameLst>
                                      </p:cBhvr>
                                      <p:tavLst>
                                        <p:tav tm="0">
                                          <p:val>
                                            <p:fltVal val="0"/>
                                          </p:val>
                                        </p:tav>
                                        <p:tav tm="100000">
                                          <p:val>
                                            <p:strVal val="#ppt_w"/>
                                          </p:val>
                                        </p:tav>
                                      </p:tavLst>
                                    </p:anim>
                                    <p:anim calcmode="lin" valueType="num">
                                      <p:cBhvr>
                                        <p:cTn id="15" dur="500" fill="hold"/>
                                        <p:tgtEl>
                                          <p:spTgt spid="7171"/>
                                        </p:tgtEl>
                                        <p:attrNameLst>
                                          <p:attrName>ppt_h</p:attrName>
                                        </p:attrNameLst>
                                      </p:cBhvr>
                                      <p:tavLst>
                                        <p:tav tm="0">
                                          <p:val>
                                            <p:fltVal val="0"/>
                                          </p:val>
                                        </p:tav>
                                        <p:tav tm="100000">
                                          <p:val>
                                            <p:strVal val="#ppt_h"/>
                                          </p:val>
                                        </p:tav>
                                      </p:tavLst>
                                    </p:anim>
                                    <p:animEffect transition="in" filter="fade">
                                      <p:cBhvr>
                                        <p:cTn id="1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433288"/>
            <a:ext cx="3983037" cy="35719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In order for state governments to fully implement strategies to address workforce issues, executive leaders of the State must view the workforce as a strategic priority.  </a:t>
            </a:r>
          </a:p>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In state government settings this begins with the sponsorship of the governing body, which include the Governor, Legislature, Civil Service Commissions and Boards.</a:t>
            </a:r>
            <a:endParaRPr lang="en-US" sz="1200" dirty="0">
              <a:solidFill>
                <a:srgbClr val="00A7E2"/>
              </a:solidFill>
              <a:latin typeface="Garamond" panose="02020404030301010803" pitchFamily="18" charset="0"/>
              <a:cs typeface="Oswald Light"/>
            </a:endParaRPr>
          </a:p>
        </p:txBody>
      </p:sp>
      <p:sp>
        <p:nvSpPr>
          <p:cNvPr id="12" name="TextBox 11">
            <a:extLst>
              <a:ext uri="{FF2B5EF4-FFF2-40B4-BE49-F238E27FC236}">
                <a16:creationId xmlns:a16="http://schemas.microsoft.com/office/drawing/2014/main" id="{805DCA42-C4E2-4BE2-8E79-BAAC386F0E33}"/>
              </a:ext>
            </a:extLst>
          </p:cNvPr>
          <p:cNvSpPr txBox="1">
            <a:spLocks noChangeArrowheads="1"/>
          </p:cNvSpPr>
          <p:nvPr/>
        </p:nvSpPr>
        <p:spPr bwMode="auto">
          <a:xfrm>
            <a:off x="588963" y="596900"/>
            <a:ext cx="3983037" cy="461963"/>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SUPPORTING THE VALUE OF HR</a:t>
            </a:r>
          </a:p>
        </p:txBody>
      </p:sp>
      <p:sp>
        <p:nvSpPr>
          <p:cNvPr id="10" name="Subtitle 2">
            <a:extLst>
              <a:ext uri="{FF2B5EF4-FFF2-40B4-BE49-F238E27FC236}">
                <a16:creationId xmlns:a16="http://schemas.microsoft.com/office/drawing/2014/main" id="{5284354F-9873-4AFF-8E09-8BB10E0B4CEF}"/>
              </a:ext>
            </a:extLst>
          </p:cNvPr>
          <p:cNvSpPr txBox="1">
            <a:spLocks/>
          </p:cNvSpPr>
          <p:nvPr/>
        </p:nvSpPr>
        <p:spPr>
          <a:xfrm>
            <a:off x="5244526" y="2727405"/>
            <a:ext cx="3832225" cy="227786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1800" dirty="0">
                <a:solidFill>
                  <a:schemeClr val="tx1">
                    <a:lumMod val="60000"/>
                    <a:lumOff val="40000"/>
                  </a:schemeClr>
                </a:solidFill>
                <a:latin typeface="Impact" panose="020B0806030902050204" pitchFamily="34" charset="0"/>
                <a:cs typeface="Calibri" pitchFamily="34" charset="0"/>
              </a:rPr>
              <a:t>“More than 7,000 South Dakotans are public servants under my direction in the Executive Branch, and I am surrounded by some of the hardest working and most dedicated employees to be found in any organization.”</a:t>
            </a:r>
          </a:p>
          <a:p>
            <a:pPr algn="l" fontAlgn="auto">
              <a:spcAft>
                <a:spcPts val="0"/>
              </a:spcAft>
              <a:defRPr/>
            </a:pPr>
            <a:r>
              <a:rPr lang="en-US" sz="1800" dirty="0">
                <a:solidFill>
                  <a:schemeClr val="tx1">
                    <a:lumMod val="60000"/>
                    <a:lumOff val="40000"/>
                  </a:schemeClr>
                </a:solidFill>
                <a:latin typeface="Impact" panose="020B0806030902050204" pitchFamily="34" charset="0"/>
                <a:cs typeface="Calibri" pitchFamily="34" charset="0"/>
              </a:rPr>
              <a:t>-Gov. Dennis </a:t>
            </a:r>
            <a:r>
              <a:rPr lang="en-US" sz="1800" dirty="0" err="1">
                <a:solidFill>
                  <a:schemeClr val="tx1">
                    <a:lumMod val="60000"/>
                    <a:lumOff val="40000"/>
                  </a:schemeClr>
                </a:solidFill>
                <a:latin typeface="Impact" panose="020B0806030902050204" pitchFamily="34" charset="0"/>
                <a:cs typeface="Calibri" pitchFamily="34" charset="0"/>
              </a:rPr>
              <a:t>Daugaard</a:t>
            </a:r>
            <a:r>
              <a:rPr lang="en-US" sz="1800" dirty="0">
                <a:solidFill>
                  <a:schemeClr val="tx1">
                    <a:lumMod val="60000"/>
                    <a:lumOff val="40000"/>
                  </a:schemeClr>
                </a:solidFill>
                <a:latin typeface="Impact" panose="020B0806030902050204" pitchFamily="34" charset="0"/>
                <a:cs typeface="Calibri" pitchFamily="34" charset="0"/>
              </a:rPr>
              <a:t>, SD</a:t>
            </a:r>
          </a:p>
        </p:txBody>
      </p:sp>
      <p:pic>
        <p:nvPicPr>
          <p:cNvPr id="1027" name="Picture 3" descr="C:\Users\User\Downloads\1393165830_user_male4.png">
            <a:extLst>
              <a:ext uri="{FF2B5EF4-FFF2-40B4-BE49-F238E27FC236}">
                <a16:creationId xmlns:a16="http://schemas.microsoft.com/office/drawing/2014/main" id="{9B6CC3BB-51C5-4AEA-AFBE-3BA17856829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4526" y="2074741"/>
            <a:ext cx="652665" cy="65266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C8A4DF5-FFBE-401D-86FA-4C9DAEF322F4}"/>
              </a:ext>
            </a:extLst>
          </p:cNvPr>
          <p:cNvSpPr/>
          <p:nvPr/>
        </p:nvSpPr>
        <p:spPr>
          <a:xfrm rot="10800000" flipH="1" flipV="1">
            <a:off x="1054100" y="4343400"/>
            <a:ext cx="8110538" cy="831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Oval 1">
            <a:extLst>
              <a:ext uri="{FF2B5EF4-FFF2-40B4-BE49-F238E27FC236}">
                <a16:creationId xmlns:a16="http://schemas.microsoft.com/office/drawing/2014/main" id="{18B16936-05B3-4F1D-BDD4-0A33F2A38F6F}"/>
              </a:ext>
            </a:extLst>
          </p:cNvPr>
          <p:cNvSpPr/>
          <p:nvPr/>
        </p:nvSpPr>
        <p:spPr bwMode="auto">
          <a:xfrm>
            <a:off x="1207127" y="1952625"/>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7" name="Subtitle 2">
            <a:extLst>
              <a:ext uri="{FF2B5EF4-FFF2-40B4-BE49-F238E27FC236}">
                <a16:creationId xmlns:a16="http://schemas.microsoft.com/office/drawing/2014/main" id="{8391423E-6276-4A44-B3AB-51C182A403AB}"/>
              </a:ext>
            </a:extLst>
          </p:cNvPr>
          <p:cNvSpPr txBox="1">
            <a:spLocks/>
          </p:cNvSpPr>
          <p:nvPr/>
        </p:nvSpPr>
        <p:spPr bwMode="auto">
          <a:xfrm>
            <a:off x="627690" y="3041650"/>
            <a:ext cx="2097087" cy="170497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Impact" panose="020B0806030902050204" pitchFamily="34" charset="0"/>
                <a:cs typeface="Oswald Regular"/>
              </a:rPr>
              <a:t>Talent</a:t>
            </a:r>
            <a:endParaRPr lang="en-US" sz="2000" dirty="0">
              <a:solidFill>
                <a:schemeClr val="tx1">
                  <a:lumMod val="75000"/>
                </a:schemeClr>
              </a:solidFill>
              <a:latin typeface="Impact" panose="020B0806030902050204" pitchFamily="34" charset="0"/>
              <a:cs typeface="Oswald Regular"/>
            </a:endParaRPr>
          </a:p>
        </p:txBody>
      </p:sp>
      <p:sp>
        <p:nvSpPr>
          <p:cNvPr id="18" name="Oval 17">
            <a:extLst>
              <a:ext uri="{FF2B5EF4-FFF2-40B4-BE49-F238E27FC236}">
                <a16:creationId xmlns:a16="http://schemas.microsoft.com/office/drawing/2014/main" id="{01C2F8CF-B708-420E-B3EA-FAC52DCD07B3}"/>
              </a:ext>
            </a:extLst>
          </p:cNvPr>
          <p:cNvSpPr/>
          <p:nvPr/>
        </p:nvSpPr>
        <p:spPr bwMode="auto">
          <a:xfrm>
            <a:off x="3300965" y="1952625"/>
            <a:ext cx="936625"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8" name="Subtitle 2">
            <a:extLst>
              <a:ext uri="{FF2B5EF4-FFF2-40B4-BE49-F238E27FC236}">
                <a16:creationId xmlns:a16="http://schemas.microsoft.com/office/drawing/2014/main" id="{42AE6711-D42E-4846-A305-89E2A441387E}"/>
              </a:ext>
            </a:extLst>
          </p:cNvPr>
          <p:cNvSpPr txBox="1">
            <a:spLocks/>
          </p:cNvSpPr>
          <p:nvPr/>
        </p:nvSpPr>
        <p:spPr bwMode="auto">
          <a:xfrm>
            <a:off x="2686509" y="3041650"/>
            <a:ext cx="1997075" cy="1820862"/>
          </a:xfrm>
          <a:prstGeom prst="rect">
            <a:avLst/>
          </a:prstGeom>
          <a:ln>
            <a:noFill/>
          </a:ln>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Impact" panose="020B0806030902050204" pitchFamily="34" charset="0"/>
              </a:rPr>
              <a:t>Culture</a:t>
            </a:r>
            <a:endParaRPr lang="en-US" sz="2000" dirty="0">
              <a:solidFill>
                <a:schemeClr val="tx1">
                  <a:lumMod val="75000"/>
                </a:schemeClr>
              </a:solidFill>
              <a:latin typeface="Impact" panose="020B0806030902050204" pitchFamily="34" charset="0"/>
            </a:endParaRPr>
          </a:p>
        </p:txBody>
      </p:sp>
      <p:sp>
        <p:nvSpPr>
          <p:cNvPr id="19" name="Oval 18">
            <a:extLst>
              <a:ext uri="{FF2B5EF4-FFF2-40B4-BE49-F238E27FC236}">
                <a16:creationId xmlns:a16="http://schemas.microsoft.com/office/drawing/2014/main" id="{8E8266BA-F6AF-4603-99A9-F07532D72D5D}"/>
              </a:ext>
            </a:extLst>
          </p:cNvPr>
          <p:cNvSpPr/>
          <p:nvPr/>
        </p:nvSpPr>
        <p:spPr bwMode="auto">
          <a:xfrm>
            <a:off x="5197766" y="1960046"/>
            <a:ext cx="936625" cy="936625"/>
          </a:xfrm>
          <a:prstGeom prst="ellipse">
            <a:avLst/>
          </a:prstGeom>
          <a:solidFill>
            <a:srgbClr val="694873"/>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Subtitle 2">
            <a:extLst>
              <a:ext uri="{FF2B5EF4-FFF2-40B4-BE49-F238E27FC236}">
                <a16:creationId xmlns:a16="http://schemas.microsoft.com/office/drawing/2014/main" id="{4CF51814-066E-409F-93E5-22D4EADCFCE9}"/>
              </a:ext>
            </a:extLst>
          </p:cNvPr>
          <p:cNvSpPr txBox="1">
            <a:spLocks/>
          </p:cNvSpPr>
          <p:nvPr/>
        </p:nvSpPr>
        <p:spPr bwMode="auto">
          <a:xfrm>
            <a:off x="4645316" y="3049071"/>
            <a:ext cx="2041525" cy="1704975"/>
          </a:xfrm>
          <a:prstGeom prst="rect">
            <a:avLst/>
          </a:prstGeom>
          <a:ln>
            <a:noFill/>
          </a:ln>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Impact" panose="020B0806030902050204" pitchFamily="34" charset="0"/>
              </a:rPr>
              <a:t>Strategic Alignment</a:t>
            </a:r>
          </a:p>
        </p:txBody>
      </p:sp>
      <p:sp>
        <p:nvSpPr>
          <p:cNvPr id="20" name="TextBox 19">
            <a:extLst>
              <a:ext uri="{FF2B5EF4-FFF2-40B4-BE49-F238E27FC236}">
                <a16:creationId xmlns:a16="http://schemas.microsoft.com/office/drawing/2014/main" id="{89DAA471-0DAF-42B8-AE36-0E007191E8E2}"/>
              </a:ext>
            </a:extLst>
          </p:cNvPr>
          <p:cNvSpPr txBox="1"/>
          <p:nvPr/>
        </p:nvSpPr>
        <p:spPr>
          <a:xfrm>
            <a:off x="588963" y="771525"/>
            <a:ext cx="4379912" cy="461963"/>
          </a:xfrm>
          <a:prstGeom prst="rect">
            <a:avLst/>
          </a:prstGeom>
          <a:solidFill>
            <a:srgbClr val="193865"/>
          </a:solidFill>
        </p:spPr>
        <p:txBody>
          <a:bodyPr>
            <a:spAutoFit/>
          </a:bodyPr>
          <a:lstStyle/>
          <a:p>
            <a:pPr eaLnBrk="1" fontAlgn="auto" hangingPunct="1">
              <a:spcBef>
                <a:spcPts val="0"/>
              </a:spcBef>
              <a:spcAft>
                <a:spcPts val="0"/>
              </a:spcAft>
              <a:defRPr/>
            </a:pPr>
            <a:r>
              <a:rPr lang="en-US" sz="2400" dirty="0">
                <a:solidFill>
                  <a:schemeClr val="bg1"/>
                </a:solidFill>
                <a:latin typeface="Impact" panose="020B0806030902050204" pitchFamily="34" charset="0"/>
                <a:cs typeface="+mn-cs"/>
              </a:rPr>
              <a:t>TOP WORKFORCE ISSUES</a:t>
            </a:r>
          </a:p>
        </p:txBody>
      </p:sp>
      <p:sp>
        <p:nvSpPr>
          <p:cNvPr id="11" name="Rectangle 7">
            <a:extLst>
              <a:ext uri="{FF2B5EF4-FFF2-40B4-BE49-F238E27FC236}">
                <a16:creationId xmlns:a16="http://schemas.microsoft.com/office/drawing/2014/main" id="{AD834B12-64B3-442A-AE22-6C340E708AC1}"/>
              </a:ext>
            </a:extLst>
          </p:cNvPr>
          <p:cNvSpPr/>
          <p:nvPr/>
        </p:nvSpPr>
        <p:spPr>
          <a:xfrm flipH="1">
            <a:off x="-20638" y="4089400"/>
            <a:ext cx="3062288" cy="1085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250" name="Picture 21">
            <a:extLst>
              <a:ext uri="{FF2B5EF4-FFF2-40B4-BE49-F238E27FC236}">
                <a16:creationId xmlns:a16="http://schemas.microsoft.com/office/drawing/2014/main" id="{44ABB229-777F-48E5-B673-A6311652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47F95DE5-7FE2-47F6-99CB-FD22D784BE16}"/>
              </a:ext>
            </a:extLst>
          </p:cNvPr>
          <p:cNvSpPr/>
          <p:nvPr/>
        </p:nvSpPr>
        <p:spPr bwMode="auto">
          <a:xfrm>
            <a:off x="7201024" y="1952625"/>
            <a:ext cx="936625"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93669A4E-318E-4F81-A45F-FD02C126867B}"/>
              </a:ext>
            </a:extLst>
          </p:cNvPr>
          <p:cNvSpPr txBox="1">
            <a:spLocks/>
          </p:cNvSpPr>
          <p:nvPr/>
        </p:nvSpPr>
        <p:spPr bwMode="auto">
          <a:xfrm>
            <a:off x="6648574" y="3041650"/>
            <a:ext cx="2041525" cy="1704975"/>
          </a:xfrm>
          <a:prstGeom prst="rect">
            <a:avLst/>
          </a:prstGeom>
          <a:ln>
            <a:noFill/>
          </a:ln>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Impact" panose="020B0806030902050204" pitchFamily="34" charset="0"/>
              </a:rPr>
              <a:t>Technology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BD2E63F1-31D9-4CCC-823E-42034EAAB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000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7">
            <a:extLst>
              <a:ext uri="{FF2B5EF4-FFF2-40B4-BE49-F238E27FC236}">
                <a16:creationId xmlns:a16="http://schemas.microsoft.com/office/drawing/2014/main" id="{483EBFD7-D351-49AD-810C-7D0DCB3B85FA}"/>
              </a:ext>
            </a:extLst>
          </p:cNvPr>
          <p:cNvSpPr/>
          <p:nvPr/>
        </p:nvSpPr>
        <p:spPr>
          <a:xfrm rot="5400000" flipV="1">
            <a:off x="2340769" y="-1643857"/>
            <a:ext cx="5170488" cy="8435975"/>
          </a:xfrm>
          <a:custGeom>
            <a:avLst/>
            <a:gdLst/>
            <a:ahLst/>
            <a:cxnLst/>
            <a:rect l="l" t="t" r="r" b="b"/>
            <a:pathLst>
              <a:path w="5170513" h="8436375">
                <a:moveTo>
                  <a:pt x="0" y="5149972"/>
                </a:moveTo>
                <a:lnTo>
                  <a:pt x="0" y="8433997"/>
                </a:lnTo>
                <a:lnTo>
                  <a:pt x="5163921" y="8436375"/>
                </a:lnTo>
                <a:cubicBezTo>
                  <a:pt x="5171104" y="5642809"/>
                  <a:pt x="5163330" y="2793567"/>
                  <a:pt x="5170513" y="0"/>
                </a:cubicBezTo>
                <a:close/>
              </a:path>
            </a:pathLst>
          </a:custGeom>
          <a:solidFill>
            <a:schemeClr val="bg1">
              <a:lumMod val="9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Rectangle 7">
            <a:extLst>
              <a:ext uri="{FF2B5EF4-FFF2-40B4-BE49-F238E27FC236}">
                <a16:creationId xmlns:a16="http://schemas.microsoft.com/office/drawing/2014/main" id="{BB5B28B2-87D7-4956-859F-E61F0A30EE07}"/>
              </a:ext>
            </a:extLst>
          </p:cNvPr>
          <p:cNvSpPr/>
          <p:nvPr/>
        </p:nvSpPr>
        <p:spPr>
          <a:xfrm rot="16200000">
            <a:off x="3435350" y="-614363"/>
            <a:ext cx="5154613" cy="6335713"/>
          </a:xfrm>
          <a:custGeom>
            <a:avLst/>
            <a:gdLst/>
            <a:ahLst/>
            <a:cxnLst/>
            <a:rect l="l" t="t" r="r" b="b"/>
            <a:pathLst>
              <a:path w="5170509" h="6336123">
                <a:moveTo>
                  <a:pt x="5170509" y="0"/>
                </a:moveTo>
                <a:cubicBezTo>
                  <a:pt x="5165114" y="2098103"/>
                  <a:pt x="5170953" y="4238020"/>
                  <a:pt x="5165558" y="6336123"/>
                </a:cubicBezTo>
                <a:lnTo>
                  <a:pt x="0" y="6333743"/>
                </a:lnTo>
                <a:lnTo>
                  <a:pt x="0" y="515008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Rectangle 7">
            <a:extLst>
              <a:ext uri="{FF2B5EF4-FFF2-40B4-BE49-F238E27FC236}">
                <a16:creationId xmlns:a16="http://schemas.microsoft.com/office/drawing/2014/main" id="{F0823907-3CFB-4EC3-AFE4-C0F3C67C1D8B}"/>
              </a:ext>
            </a:extLst>
          </p:cNvPr>
          <p:cNvSpPr/>
          <p:nvPr/>
        </p:nvSpPr>
        <p:spPr>
          <a:xfrm rot="5400000" flipV="1">
            <a:off x="5847557" y="1839119"/>
            <a:ext cx="3338512" cy="33274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299125EE-9AB0-4034-9E35-AA50151CE094}"/>
              </a:ext>
            </a:extLst>
          </p:cNvPr>
          <p:cNvSpPr txBox="1"/>
          <p:nvPr/>
        </p:nvSpPr>
        <p:spPr>
          <a:xfrm>
            <a:off x="4284663" y="466725"/>
            <a:ext cx="4278312" cy="461963"/>
          </a:xfrm>
          <a:prstGeom prst="rect">
            <a:avLst/>
          </a:prstGeom>
          <a:solidFill>
            <a:srgbClr val="00BBFE"/>
          </a:solidFill>
        </p:spPr>
        <p:txBody>
          <a:bodyPr>
            <a:spAutoFit/>
          </a:bodyPr>
          <a:lstStyle/>
          <a:p>
            <a:pPr algn="r" eaLnBrk="1" fontAlgn="auto" hangingPunct="1">
              <a:spcBef>
                <a:spcPts val="0"/>
              </a:spcBef>
              <a:spcAft>
                <a:spcPts val="0"/>
              </a:spcAft>
              <a:defRPr/>
            </a:pPr>
            <a:r>
              <a:rPr lang="en-US" sz="2400" dirty="0">
                <a:solidFill>
                  <a:schemeClr val="bg1"/>
                </a:solidFill>
                <a:latin typeface="Impact" panose="020B0806030902050204" pitchFamily="34" charset="0"/>
                <a:cs typeface="+mn-cs"/>
              </a:rPr>
              <a:t>TALENT</a:t>
            </a:r>
          </a:p>
        </p:txBody>
      </p:sp>
      <p:sp>
        <p:nvSpPr>
          <p:cNvPr id="11" name="TextBox 10">
            <a:extLst>
              <a:ext uri="{FF2B5EF4-FFF2-40B4-BE49-F238E27FC236}">
                <a16:creationId xmlns:a16="http://schemas.microsoft.com/office/drawing/2014/main" id="{B97781F0-1532-4CB9-AF70-6970FFE26A95}"/>
              </a:ext>
            </a:extLst>
          </p:cNvPr>
          <p:cNvSpPr txBox="1">
            <a:spLocks noChangeArrowheads="1"/>
          </p:cNvSpPr>
          <p:nvPr/>
        </p:nvSpPr>
        <p:spPr bwMode="auto">
          <a:xfrm>
            <a:off x="510362" y="1548756"/>
            <a:ext cx="805261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sz="4000" dirty="0">
                <a:latin typeface="Impact" panose="020B0806030902050204" pitchFamily="34" charset="0"/>
              </a:rPr>
              <a:t>Attracting, inspiring and retaining </a:t>
            </a:r>
          </a:p>
          <a:p>
            <a:pPr marL="0" indent="0" algn="ctr">
              <a:buNone/>
            </a:pPr>
            <a:r>
              <a:rPr lang="en-US" sz="4000" dirty="0">
                <a:latin typeface="Impact" panose="020B0806030902050204" pitchFamily="34" charset="0"/>
              </a:rPr>
              <a:t>human capital </a:t>
            </a:r>
          </a:p>
          <a:p>
            <a:pPr marL="0" indent="0" algn="ctr">
              <a:buNone/>
            </a:pPr>
            <a:r>
              <a:rPr lang="en-US" sz="4000" dirty="0">
                <a:latin typeface="Impact" panose="020B0806030902050204" pitchFamily="34" charset="0"/>
              </a:rPr>
              <a:t>that is </a:t>
            </a:r>
          </a:p>
          <a:p>
            <a:pPr marL="0" indent="0" algn="ctr">
              <a:buNone/>
            </a:pPr>
            <a:r>
              <a:rPr lang="en-US" sz="4000" dirty="0">
                <a:latin typeface="Impact" panose="020B0806030902050204" pitchFamily="34" charset="0"/>
              </a:rPr>
              <a:t>productive and engaged.  </a:t>
            </a:r>
          </a:p>
        </p:txBody>
      </p:sp>
      <p:sp>
        <p:nvSpPr>
          <p:cNvPr id="10" name="Oval 9">
            <a:extLst>
              <a:ext uri="{FF2B5EF4-FFF2-40B4-BE49-F238E27FC236}">
                <a16:creationId xmlns:a16="http://schemas.microsoft.com/office/drawing/2014/main" id="{6401D41B-9CC1-41D1-996D-F217982DE693}"/>
              </a:ext>
            </a:extLst>
          </p:cNvPr>
          <p:cNvSpPr/>
          <p:nvPr/>
        </p:nvSpPr>
        <p:spPr bwMode="auto">
          <a:xfrm>
            <a:off x="4068356" y="229393"/>
            <a:ext cx="936625"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63058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67D7E9EA-A29F-4F43-90DF-C4B089C4ACA4}"/>
              </a:ext>
            </a:extLst>
          </p:cNvPr>
          <p:cNvSpPr/>
          <p:nvPr/>
        </p:nvSpPr>
        <p:spPr>
          <a:xfrm>
            <a:off x="206934" y="2824520"/>
            <a:ext cx="1841499" cy="1841499"/>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a:extLst>
              <a:ext uri="{FF2B5EF4-FFF2-40B4-BE49-F238E27FC236}">
                <a16:creationId xmlns:a16="http://schemas.microsoft.com/office/drawing/2014/main" id="{CBF5AFA7-515D-4DBB-B28A-ED03D0A539C5}"/>
              </a:ext>
            </a:extLst>
          </p:cNvPr>
          <p:cNvSpPr/>
          <p:nvPr/>
        </p:nvSpPr>
        <p:spPr>
          <a:xfrm>
            <a:off x="2620786" y="2073086"/>
            <a:ext cx="1777984" cy="1777984"/>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a16="http://schemas.microsoft.com/office/drawing/2014/main" id="{D79CAE4D-ACFF-4687-9368-30AEE8C54E94}"/>
              </a:ext>
            </a:extLst>
          </p:cNvPr>
          <p:cNvSpPr txBox="1">
            <a:spLocks noChangeArrowheads="1"/>
          </p:cNvSpPr>
          <p:nvPr/>
        </p:nvSpPr>
        <p:spPr bwMode="auto">
          <a:xfrm>
            <a:off x="389023" y="508212"/>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TALENT</a:t>
            </a:r>
          </a:p>
        </p:txBody>
      </p:sp>
      <p:sp>
        <p:nvSpPr>
          <p:cNvPr id="28" name="Rectangle 7">
            <a:extLst>
              <a:ext uri="{FF2B5EF4-FFF2-40B4-BE49-F238E27FC236}">
                <a16:creationId xmlns:a16="http://schemas.microsoft.com/office/drawing/2014/main" id="{F5B6958A-B9DB-47D0-9110-E66FA684B181}"/>
              </a:ext>
            </a:extLst>
          </p:cNvPr>
          <p:cNvSpPr/>
          <p:nvPr/>
        </p:nvSpPr>
        <p:spPr>
          <a:xfrm rot="16200000" flipH="1" flipV="1">
            <a:off x="3679825" y="815975"/>
            <a:ext cx="649287" cy="80565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9" name="Rectangle 7">
            <a:extLst>
              <a:ext uri="{FF2B5EF4-FFF2-40B4-BE49-F238E27FC236}">
                <a16:creationId xmlns:a16="http://schemas.microsoft.com/office/drawing/2014/main" id="{61923B8F-12A9-4F66-A3C3-5477F7079B05}"/>
              </a:ext>
            </a:extLst>
          </p:cNvPr>
          <p:cNvSpPr/>
          <p:nvPr/>
        </p:nvSpPr>
        <p:spPr>
          <a:xfrm rot="5400000" flipV="1">
            <a:off x="7559675" y="3567113"/>
            <a:ext cx="650875" cy="25558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3" name="Subtitle 2">
            <a:extLst>
              <a:ext uri="{FF2B5EF4-FFF2-40B4-BE49-F238E27FC236}">
                <a16:creationId xmlns:a16="http://schemas.microsoft.com/office/drawing/2014/main" id="{BD6A1E83-FCE8-4F7E-A07C-1EE1D944E9D6}"/>
              </a:ext>
            </a:extLst>
          </p:cNvPr>
          <p:cNvSpPr txBox="1">
            <a:spLocks/>
          </p:cNvSpPr>
          <p:nvPr/>
        </p:nvSpPr>
        <p:spPr>
          <a:xfrm>
            <a:off x="139931" y="3446904"/>
            <a:ext cx="1972017" cy="74719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600" dirty="0">
                <a:solidFill>
                  <a:schemeClr val="tx1">
                    <a:lumMod val="75000"/>
                  </a:schemeClr>
                </a:solidFill>
                <a:latin typeface="Garamond" panose="02020404030301010803" pitchFamily="18" charset="0"/>
              </a:rPr>
              <a:t>  A clear and relevant organizational </a:t>
            </a:r>
            <a:r>
              <a:rPr lang="en-US" sz="1600" b="1" dirty="0">
                <a:solidFill>
                  <a:schemeClr val="tx1">
                    <a:lumMod val="75000"/>
                  </a:schemeClr>
                </a:solidFill>
                <a:latin typeface="Garamond" panose="02020404030301010803" pitchFamily="18" charset="0"/>
              </a:rPr>
              <a:t>mission</a:t>
            </a:r>
            <a:r>
              <a:rPr lang="en-US" sz="1600" dirty="0">
                <a:solidFill>
                  <a:schemeClr val="tx1">
                    <a:lumMod val="75000"/>
                  </a:schemeClr>
                </a:solidFill>
                <a:latin typeface="Garamond" panose="02020404030301010803" pitchFamily="18" charset="0"/>
              </a:rPr>
              <a:t> and </a:t>
            </a:r>
            <a:r>
              <a:rPr lang="en-US" sz="1600" b="1" dirty="0">
                <a:solidFill>
                  <a:schemeClr val="tx1">
                    <a:lumMod val="75000"/>
                  </a:schemeClr>
                </a:solidFill>
                <a:latin typeface="Garamond" panose="02020404030301010803" pitchFamily="18" charset="0"/>
              </a:rPr>
              <a:t>vision</a:t>
            </a:r>
            <a:r>
              <a:rPr lang="en-US" sz="1600" dirty="0">
                <a:solidFill>
                  <a:schemeClr val="tx1">
                    <a:lumMod val="75000"/>
                  </a:schemeClr>
                </a:solidFill>
                <a:latin typeface="Garamond" panose="02020404030301010803" pitchFamily="18" charset="0"/>
              </a:rPr>
              <a:t> </a:t>
            </a:r>
          </a:p>
        </p:txBody>
      </p:sp>
      <p:sp>
        <p:nvSpPr>
          <p:cNvPr id="34" name="Subtitle 2">
            <a:extLst>
              <a:ext uri="{FF2B5EF4-FFF2-40B4-BE49-F238E27FC236}">
                <a16:creationId xmlns:a16="http://schemas.microsoft.com/office/drawing/2014/main" id="{06A0886F-FF2E-4CBC-99D9-6C2BBC2B8F46}"/>
              </a:ext>
            </a:extLst>
          </p:cNvPr>
          <p:cNvSpPr txBox="1">
            <a:spLocks/>
          </p:cNvSpPr>
          <p:nvPr/>
        </p:nvSpPr>
        <p:spPr>
          <a:xfrm>
            <a:off x="2635029" y="2160794"/>
            <a:ext cx="1777984" cy="721426"/>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600" dirty="0">
                <a:solidFill>
                  <a:schemeClr val="tx1">
                    <a:lumMod val="75000"/>
                  </a:schemeClr>
                </a:solidFill>
                <a:latin typeface="Garamond" panose="02020404030301010803" pitchFamily="18" charset="0"/>
              </a:rPr>
              <a:t>Conduct an </a:t>
            </a:r>
            <a:r>
              <a:rPr lang="en-US" sz="1600" b="1" dirty="0">
                <a:solidFill>
                  <a:schemeClr val="tx1">
                    <a:lumMod val="75000"/>
                  </a:schemeClr>
                </a:solidFill>
                <a:latin typeface="Garamond" panose="02020404030301010803" pitchFamily="18" charset="0"/>
              </a:rPr>
              <a:t>analysis</a:t>
            </a:r>
            <a:r>
              <a:rPr lang="en-US" sz="1600" dirty="0">
                <a:solidFill>
                  <a:schemeClr val="tx1">
                    <a:lumMod val="75000"/>
                  </a:schemeClr>
                </a:solidFill>
                <a:latin typeface="Garamond" panose="02020404030301010803" pitchFamily="18" charset="0"/>
              </a:rPr>
              <a:t> of the human capital needed to accomplish mission and vision</a:t>
            </a:r>
          </a:p>
        </p:txBody>
      </p:sp>
      <p:pic>
        <p:nvPicPr>
          <p:cNvPr id="13325" name="Picture 14">
            <a:extLst>
              <a:ext uri="{FF2B5EF4-FFF2-40B4-BE49-F238E27FC236}">
                <a16:creationId xmlns:a16="http://schemas.microsoft.com/office/drawing/2014/main" id="{3AE0D5FC-E982-4466-AA37-698173CBF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6F7374CE-5D15-48F0-AE03-C01F94EEADB0}"/>
              </a:ext>
            </a:extLst>
          </p:cNvPr>
          <p:cNvSpPr/>
          <p:nvPr/>
        </p:nvSpPr>
        <p:spPr bwMode="auto">
          <a:xfrm>
            <a:off x="3333598" y="207381"/>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A91B5EFE-0289-48DD-B9E8-9094BFD9C489}"/>
              </a:ext>
            </a:extLst>
          </p:cNvPr>
          <p:cNvSpPr/>
          <p:nvPr/>
        </p:nvSpPr>
        <p:spPr>
          <a:xfrm>
            <a:off x="4739195" y="2400158"/>
            <a:ext cx="1841499" cy="1841499"/>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Subtitle 2">
            <a:extLst>
              <a:ext uri="{FF2B5EF4-FFF2-40B4-BE49-F238E27FC236}">
                <a16:creationId xmlns:a16="http://schemas.microsoft.com/office/drawing/2014/main" id="{4C8D0FF5-C467-4748-8600-7CDFBA5355C0}"/>
              </a:ext>
            </a:extLst>
          </p:cNvPr>
          <p:cNvSpPr txBox="1">
            <a:spLocks/>
          </p:cNvSpPr>
          <p:nvPr/>
        </p:nvSpPr>
        <p:spPr>
          <a:xfrm>
            <a:off x="4739195" y="3446904"/>
            <a:ext cx="1841499" cy="74719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1100" dirty="0">
                <a:solidFill>
                  <a:schemeClr val="tx1">
                    <a:lumMod val="75000"/>
                  </a:schemeClr>
                </a:solidFill>
                <a:latin typeface="Garamond" panose="02020404030301010803" pitchFamily="18" charset="0"/>
              </a:rPr>
              <a:t> </a:t>
            </a:r>
            <a:r>
              <a:rPr lang="en-US" sz="1600" dirty="0">
                <a:solidFill>
                  <a:schemeClr val="tx1">
                    <a:lumMod val="75000"/>
                  </a:schemeClr>
                </a:solidFill>
                <a:latin typeface="Garamond" panose="02020404030301010803" pitchFamily="18" charset="0"/>
              </a:rPr>
              <a:t>Identify </a:t>
            </a:r>
          </a:p>
          <a:p>
            <a:pPr fontAlgn="auto">
              <a:lnSpc>
                <a:spcPct val="120000"/>
              </a:lnSpc>
              <a:spcAft>
                <a:spcPts val="0"/>
              </a:spcAft>
              <a:defRPr/>
            </a:pPr>
            <a:r>
              <a:rPr lang="en-US" sz="1600" dirty="0">
                <a:solidFill>
                  <a:schemeClr val="tx1">
                    <a:lumMod val="75000"/>
                  </a:schemeClr>
                </a:solidFill>
                <a:latin typeface="Garamond" panose="02020404030301010803" pitchFamily="18" charset="0"/>
              </a:rPr>
              <a:t>talent </a:t>
            </a:r>
            <a:r>
              <a:rPr lang="en-US" sz="1600" b="1" dirty="0">
                <a:solidFill>
                  <a:schemeClr val="tx1">
                    <a:lumMod val="75000"/>
                  </a:schemeClr>
                </a:solidFill>
                <a:latin typeface="Garamond" panose="02020404030301010803" pitchFamily="18" charset="0"/>
              </a:rPr>
              <a:t>gaps</a:t>
            </a:r>
          </a:p>
          <a:p>
            <a:pPr fontAlgn="auto">
              <a:lnSpc>
                <a:spcPct val="120000"/>
              </a:lnSpc>
              <a:spcAft>
                <a:spcPts val="0"/>
              </a:spcAft>
              <a:defRPr/>
            </a:pPr>
            <a:endParaRPr lang="en-US" sz="1100" dirty="0">
              <a:solidFill>
                <a:schemeClr val="tx1">
                  <a:lumMod val="75000"/>
                </a:schemeClr>
              </a:solidFill>
              <a:latin typeface="Garamond" panose="02020404030301010803" pitchFamily="18" charset="0"/>
              <a:cs typeface="Oswald Regular"/>
            </a:endParaRPr>
          </a:p>
        </p:txBody>
      </p:sp>
      <p:sp>
        <p:nvSpPr>
          <p:cNvPr id="23" name="Oval 22">
            <a:extLst>
              <a:ext uri="{FF2B5EF4-FFF2-40B4-BE49-F238E27FC236}">
                <a16:creationId xmlns:a16="http://schemas.microsoft.com/office/drawing/2014/main" id="{2F9B72E7-89F8-4996-AA6A-CE1D63818B29}"/>
              </a:ext>
            </a:extLst>
          </p:cNvPr>
          <p:cNvSpPr/>
          <p:nvPr/>
        </p:nvSpPr>
        <p:spPr>
          <a:xfrm>
            <a:off x="7089532" y="2019183"/>
            <a:ext cx="1777984" cy="1777984"/>
          </a:xfrm>
          <a:prstGeom prst="ellipse">
            <a:avLst/>
          </a:prstGeom>
          <a:noFill/>
          <a:ln w="12700">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Subtitle 2">
            <a:extLst>
              <a:ext uri="{FF2B5EF4-FFF2-40B4-BE49-F238E27FC236}">
                <a16:creationId xmlns:a16="http://schemas.microsoft.com/office/drawing/2014/main" id="{2A34F5B1-E155-48D2-997E-ADFCBA2CDE90}"/>
              </a:ext>
            </a:extLst>
          </p:cNvPr>
          <p:cNvSpPr txBox="1">
            <a:spLocks/>
          </p:cNvSpPr>
          <p:nvPr/>
        </p:nvSpPr>
        <p:spPr>
          <a:xfrm>
            <a:off x="7132928" y="2253802"/>
            <a:ext cx="1734588" cy="721426"/>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solidFill>
                  <a:schemeClr val="tx1">
                    <a:lumMod val="75000"/>
                  </a:schemeClr>
                </a:solidFill>
                <a:latin typeface="Garamond" panose="02020404030301010803" pitchFamily="18" charset="0"/>
              </a:rPr>
              <a:t>Develop and implement </a:t>
            </a:r>
            <a:r>
              <a:rPr lang="en-US" sz="1600" b="1" dirty="0">
                <a:solidFill>
                  <a:schemeClr val="tx1">
                    <a:lumMod val="75000"/>
                  </a:schemeClr>
                </a:solidFill>
                <a:latin typeface="Garamond" panose="02020404030301010803" pitchFamily="18" charset="0"/>
              </a:rPr>
              <a:t>plans</a:t>
            </a:r>
            <a:r>
              <a:rPr lang="en-US" sz="1600" dirty="0">
                <a:solidFill>
                  <a:schemeClr val="tx1">
                    <a:lumMod val="75000"/>
                  </a:schemeClr>
                </a:solidFill>
                <a:latin typeface="Garamond" panose="02020404030301010803" pitchFamily="18" charset="0"/>
              </a:rPr>
              <a:t> for current and future talent needs</a:t>
            </a:r>
          </a:p>
        </p:txBody>
      </p:sp>
      <p:pic>
        <p:nvPicPr>
          <p:cNvPr id="5" name="Picture 4">
            <a:extLst>
              <a:ext uri="{FF2B5EF4-FFF2-40B4-BE49-F238E27FC236}">
                <a16:creationId xmlns:a16="http://schemas.microsoft.com/office/drawing/2014/main" id="{25842448-BA28-4B8E-81E0-CD84F61BF039}"/>
              </a:ext>
            </a:extLst>
          </p:cNvPr>
          <p:cNvPicPr>
            <a:picLocks noChangeAspect="1"/>
          </p:cNvPicPr>
          <p:nvPr/>
        </p:nvPicPr>
        <p:blipFill>
          <a:blip r:embed="rId4"/>
          <a:stretch>
            <a:fillRect/>
          </a:stretch>
        </p:blipFill>
        <p:spPr>
          <a:xfrm>
            <a:off x="2861081" y="3446904"/>
            <a:ext cx="1325880" cy="1329563"/>
          </a:xfrm>
          <a:prstGeom prst="rect">
            <a:avLst/>
          </a:prstGeom>
        </p:spPr>
      </p:pic>
      <p:pic>
        <p:nvPicPr>
          <p:cNvPr id="7" name="Picture 6">
            <a:extLst>
              <a:ext uri="{FF2B5EF4-FFF2-40B4-BE49-F238E27FC236}">
                <a16:creationId xmlns:a16="http://schemas.microsoft.com/office/drawing/2014/main" id="{B5A3A82E-5F59-4C1A-97FB-F9BC6F776DA0}"/>
              </a:ext>
            </a:extLst>
          </p:cNvPr>
          <p:cNvPicPr>
            <a:picLocks noChangeAspect="1"/>
          </p:cNvPicPr>
          <p:nvPr/>
        </p:nvPicPr>
        <p:blipFill>
          <a:blip r:embed="rId5"/>
          <a:stretch>
            <a:fillRect/>
          </a:stretch>
        </p:blipFill>
        <p:spPr>
          <a:xfrm>
            <a:off x="4997004" y="2119436"/>
            <a:ext cx="1325880" cy="1325880"/>
          </a:xfrm>
          <a:prstGeom prst="rect">
            <a:avLst/>
          </a:prstGeom>
        </p:spPr>
      </p:pic>
      <p:pic>
        <p:nvPicPr>
          <p:cNvPr id="9" name="Picture 8">
            <a:extLst>
              <a:ext uri="{FF2B5EF4-FFF2-40B4-BE49-F238E27FC236}">
                <a16:creationId xmlns:a16="http://schemas.microsoft.com/office/drawing/2014/main" id="{29630345-EA88-4723-BCCF-F1747ED10CBE}"/>
              </a:ext>
            </a:extLst>
          </p:cNvPr>
          <p:cNvPicPr>
            <a:picLocks noChangeAspect="1"/>
          </p:cNvPicPr>
          <p:nvPr/>
        </p:nvPicPr>
        <p:blipFill>
          <a:blip r:embed="rId6"/>
          <a:stretch>
            <a:fillRect/>
          </a:stretch>
        </p:blipFill>
        <p:spPr>
          <a:xfrm>
            <a:off x="497695" y="2123019"/>
            <a:ext cx="1325880" cy="1322297"/>
          </a:xfrm>
          <a:prstGeom prst="rect">
            <a:avLst/>
          </a:prstGeom>
        </p:spPr>
      </p:pic>
      <p:pic>
        <p:nvPicPr>
          <p:cNvPr id="11" name="Picture 10">
            <a:extLst>
              <a:ext uri="{FF2B5EF4-FFF2-40B4-BE49-F238E27FC236}">
                <a16:creationId xmlns:a16="http://schemas.microsoft.com/office/drawing/2014/main" id="{B16408EB-63A2-49B1-AC7B-84E86F391B97}"/>
              </a:ext>
            </a:extLst>
          </p:cNvPr>
          <p:cNvPicPr>
            <a:picLocks noChangeAspect="1"/>
          </p:cNvPicPr>
          <p:nvPr/>
        </p:nvPicPr>
        <p:blipFill>
          <a:blip r:embed="rId7"/>
          <a:stretch>
            <a:fillRect/>
          </a:stretch>
        </p:blipFill>
        <p:spPr>
          <a:xfrm>
            <a:off x="7386509" y="3445316"/>
            <a:ext cx="1325880" cy="1322238"/>
          </a:xfrm>
          <a:prstGeom prst="rect">
            <a:avLst/>
          </a:prstGeom>
        </p:spPr>
      </p:pic>
      <p:sp>
        <p:nvSpPr>
          <p:cNvPr id="3" name="Rectangle 2">
            <a:extLst>
              <a:ext uri="{FF2B5EF4-FFF2-40B4-BE49-F238E27FC236}">
                <a16:creationId xmlns:a16="http://schemas.microsoft.com/office/drawing/2014/main" id="{DD028715-2012-46FA-9B4B-CAEADE5B1F15}"/>
              </a:ext>
            </a:extLst>
          </p:cNvPr>
          <p:cNvSpPr/>
          <p:nvPr/>
        </p:nvSpPr>
        <p:spPr>
          <a:xfrm>
            <a:off x="389023" y="1105431"/>
            <a:ext cx="5315879" cy="554639"/>
          </a:xfrm>
          <a:prstGeom prst="rect">
            <a:avLst/>
          </a:prstGeom>
        </p:spPr>
        <p:txBody>
          <a:bodyPr wrap="none">
            <a:spAutoFit/>
          </a:bodyPr>
          <a:lstStyle/>
          <a:p>
            <a:pPr fontAlgn="auto">
              <a:lnSpc>
                <a:spcPct val="120000"/>
              </a:lnSpc>
              <a:spcAft>
                <a:spcPts val="0"/>
              </a:spcAft>
              <a:defRPr/>
            </a:pPr>
            <a:r>
              <a:rPr lang="en-US" sz="2800" dirty="0">
                <a:solidFill>
                  <a:schemeClr val="tx1">
                    <a:lumMod val="75000"/>
                  </a:schemeClr>
                </a:solidFill>
                <a:latin typeface="Impact" panose="020B0806030902050204" pitchFamily="34" charset="0"/>
              </a:rPr>
              <a:t>How to create top talent strategies:</a:t>
            </a:r>
          </a:p>
        </p:txBody>
      </p:sp>
      <p:sp>
        <p:nvSpPr>
          <p:cNvPr id="2" name="TextBox 1">
            <a:extLst>
              <a:ext uri="{FF2B5EF4-FFF2-40B4-BE49-F238E27FC236}">
                <a16:creationId xmlns:a16="http://schemas.microsoft.com/office/drawing/2014/main" id="{92F459F6-E878-4EDD-BB86-409B3EC24033}"/>
              </a:ext>
            </a:extLst>
          </p:cNvPr>
          <p:cNvSpPr txBox="1"/>
          <p:nvPr/>
        </p:nvSpPr>
        <p:spPr>
          <a:xfrm flipH="1">
            <a:off x="981087" y="4597225"/>
            <a:ext cx="280220" cy="523220"/>
          </a:xfrm>
          <a:prstGeom prst="rect">
            <a:avLst/>
          </a:prstGeom>
          <a:noFill/>
        </p:spPr>
        <p:txBody>
          <a:bodyPr wrap="square" rtlCol="0">
            <a:spAutoFit/>
          </a:bodyPr>
          <a:lstStyle/>
          <a:p>
            <a:r>
              <a:rPr lang="en-US" sz="2800" b="1" dirty="0">
                <a:latin typeface="Impact" panose="020B0806030902050204" pitchFamily="34" charset="0"/>
                <a:cs typeface="Calibri" panose="020F0502020204030204" pitchFamily="34" charset="0"/>
              </a:rPr>
              <a:t>1</a:t>
            </a:r>
          </a:p>
        </p:txBody>
      </p:sp>
      <p:sp>
        <p:nvSpPr>
          <p:cNvPr id="21" name="TextBox 20">
            <a:extLst>
              <a:ext uri="{FF2B5EF4-FFF2-40B4-BE49-F238E27FC236}">
                <a16:creationId xmlns:a16="http://schemas.microsoft.com/office/drawing/2014/main" id="{C70B6DEF-9122-4398-8EA3-EA6DB7E9813E}"/>
              </a:ext>
            </a:extLst>
          </p:cNvPr>
          <p:cNvSpPr txBox="1"/>
          <p:nvPr/>
        </p:nvSpPr>
        <p:spPr>
          <a:xfrm flipH="1">
            <a:off x="3383911" y="1549165"/>
            <a:ext cx="280220" cy="523220"/>
          </a:xfrm>
          <a:prstGeom prst="rect">
            <a:avLst/>
          </a:prstGeom>
          <a:noFill/>
        </p:spPr>
        <p:txBody>
          <a:bodyPr wrap="square" rtlCol="0">
            <a:spAutoFit/>
          </a:bodyPr>
          <a:lstStyle/>
          <a:p>
            <a:r>
              <a:rPr lang="en-US" sz="2800" b="1" dirty="0">
                <a:latin typeface="Impact" panose="020B0806030902050204" pitchFamily="34" charset="0"/>
                <a:cs typeface="Calibri" panose="020F0502020204030204" pitchFamily="34" charset="0"/>
              </a:rPr>
              <a:t>2</a:t>
            </a:r>
          </a:p>
        </p:txBody>
      </p:sp>
      <p:sp>
        <p:nvSpPr>
          <p:cNvPr id="26" name="TextBox 25">
            <a:extLst>
              <a:ext uri="{FF2B5EF4-FFF2-40B4-BE49-F238E27FC236}">
                <a16:creationId xmlns:a16="http://schemas.microsoft.com/office/drawing/2014/main" id="{CA9859F1-6467-4BEF-9F3F-3EEF69411557}"/>
              </a:ext>
            </a:extLst>
          </p:cNvPr>
          <p:cNvSpPr txBox="1"/>
          <p:nvPr/>
        </p:nvSpPr>
        <p:spPr>
          <a:xfrm flipH="1">
            <a:off x="5519834" y="4265167"/>
            <a:ext cx="280220" cy="523220"/>
          </a:xfrm>
          <a:prstGeom prst="rect">
            <a:avLst/>
          </a:prstGeom>
          <a:noFill/>
        </p:spPr>
        <p:txBody>
          <a:bodyPr wrap="square" rtlCol="0">
            <a:spAutoFit/>
          </a:bodyPr>
          <a:lstStyle/>
          <a:p>
            <a:r>
              <a:rPr lang="en-US" sz="2800" b="1" dirty="0">
                <a:latin typeface="Impact" panose="020B080603090205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DE4F9F9C-1536-4044-9225-412A9D65C231}"/>
              </a:ext>
            </a:extLst>
          </p:cNvPr>
          <p:cNvSpPr txBox="1"/>
          <p:nvPr/>
        </p:nvSpPr>
        <p:spPr>
          <a:xfrm flipH="1">
            <a:off x="7860112" y="1502276"/>
            <a:ext cx="280220" cy="523220"/>
          </a:xfrm>
          <a:prstGeom prst="rect">
            <a:avLst/>
          </a:prstGeom>
          <a:noFill/>
        </p:spPr>
        <p:txBody>
          <a:bodyPr wrap="square" rtlCol="0">
            <a:spAutoFit/>
          </a:bodyPr>
          <a:lstStyle/>
          <a:p>
            <a:r>
              <a:rPr lang="en-US" sz="2800" b="1" dirty="0">
                <a:latin typeface="Impact" panose="020B0806030902050204" pitchFamily="34" charset="0"/>
                <a:cs typeface="Calibri" panose="020F0502020204030204" pitchFamily="34" charset="0"/>
              </a:rPr>
              <a:t>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5" grpId="0" animBg="1"/>
      <p:bldP spid="33" grpId="0"/>
      <p:bldP spid="34" grpId="0"/>
      <p:bldP spid="20"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7778204-1530-4AD7-8D67-86F37E752DE9}"/>
              </a:ext>
            </a:extLst>
          </p:cNvPr>
          <p:cNvSpPr/>
          <p:nvPr/>
        </p:nvSpPr>
        <p:spPr>
          <a:xfrm rot="16200000" flipH="1" flipV="1">
            <a:off x="789781" y="3598069"/>
            <a:ext cx="763587" cy="235902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7">
            <a:extLst>
              <a:ext uri="{FF2B5EF4-FFF2-40B4-BE49-F238E27FC236}">
                <a16:creationId xmlns:a16="http://schemas.microsoft.com/office/drawing/2014/main" id="{F58A8788-E6FF-4EA9-8355-18E2A67F94E9}"/>
              </a:ext>
            </a:extLst>
          </p:cNvPr>
          <p:cNvSpPr/>
          <p:nvPr/>
        </p:nvSpPr>
        <p:spPr>
          <a:xfrm rot="5400000" flipV="1">
            <a:off x="4625182" y="627856"/>
            <a:ext cx="812800" cy="82534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19" name="Straight Connector 18">
            <a:extLst>
              <a:ext uri="{FF2B5EF4-FFF2-40B4-BE49-F238E27FC236}">
                <a16:creationId xmlns:a16="http://schemas.microsoft.com/office/drawing/2014/main" id="{AAEDCF15-C6DA-4CFE-B596-F8E4826F8993}"/>
              </a:ext>
            </a:extLst>
          </p:cNvPr>
          <p:cNvCxnSpPr/>
          <p:nvPr/>
        </p:nvCxnSpPr>
        <p:spPr>
          <a:xfrm flipV="1">
            <a:off x="1633538" y="4171950"/>
            <a:ext cx="7524750" cy="728663"/>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6E1CA15-A346-460A-9174-F692FF79891A}"/>
              </a:ext>
            </a:extLst>
          </p:cNvPr>
          <p:cNvGrpSpPr/>
          <p:nvPr/>
        </p:nvGrpSpPr>
        <p:grpSpPr>
          <a:xfrm>
            <a:off x="6961187" y="1326357"/>
            <a:ext cx="1427439" cy="3335704"/>
            <a:chOff x="5555945" y="1321356"/>
            <a:chExt cx="1427439" cy="3335704"/>
          </a:xfrm>
        </p:grpSpPr>
        <p:grpSp>
          <p:nvGrpSpPr>
            <p:cNvPr id="7" name="Group 6">
              <a:extLst>
                <a:ext uri="{FF2B5EF4-FFF2-40B4-BE49-F238E27FC236}">
                  <a16:creationId xmlns:a16="http://schemas.microsoft.com/office/drawing/2014/main" id="{650AA929-8E44-41DF-8540-D8D08C2B0D26}"/>
                </a:ext>
              </a:extLst>
            </p:cNvPr>
            <p:cNvGrpSpPr/>
            <p:nvPr/>
          </p:nvGrpSpPr>
          <p:grpSpPr>
            <a:xfrm>
              <a:off x="5555945" y="1321356"/>
              <a:ext cx="1427439" cy="3335704"/>
              <a:chOff x="5555945" y="1321356"/>
              <a:chExt cx="1427439" cy="3335704"/>
            </a:xfrm>
          </p:grpSpPr>
          <p:sp>
            <p:nvSpPr>
              <p:cNvPr id="26" name="Rectangle 25">
                <a:extLst>
                  <a:ext uri="{FF2B5EF4-FFF2-40B4-BE49-F238E27FC236}">
                    <a16:creationId xmlns:a16="http://schemas.microsoft.com/office/drawing/2014/main" id="{965DD565-05E3-4D27-BC1B-C569D38A6203}"/>
                  </a:ext>
                </a:extLst>
              </p:cNvPr>
              <p:cNvSpPr/>
              <p:nvPr/>
            </p:nvSpPr>
            <p:spPr>
              <a:xfrm>
                <a:off x="5555945" y="1321356"/>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1" name="Subtitle 2">
                <a:extLst>
                  <a:ext uri="{FF2B5EF4-FFF2-40B4-BE49-F238E27FC236}">
                    <a16:creationId xmlns:a16="http://schemas.microsoft.com/office/drawing/2014/main" id="{7858E1E5-903F-46DF-BE20-34CAF2AA2AA2}"/>
                  </a:ext>
                </a:extLst>
              </p:cNvPr>
              <p:cNvSpPr txBox="1">
                <a:spLocks/>
              </p:cNvSpPr>
              <p:nvPr/>
            </p:nvSpPr>
            <p:spPr>
              <a:xfrm>
                <a:off x="5555945" y="2788000"/>
                <a:ext cx="1427439" cy="186906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000" dirty="0">
                    <a:solidFill>
                      <a:schemeClr val="tx1">
                        <a:lumMod val="75000"/>
                      </a:schemeClr>
                    </a:solidFill>
                    <a:latin typeface="Impact" panose="020B0806030902050204" pitchFamily="34" charset="0"/>
                  </a:rPr>
                  <a:t>Applicant Experience</a:t>
                </a:r>
              </a:p>
              <a:p>
                <a:pPr algn="l"/>
                <a:r>
                  <a:rPr lang="en-US" sz="1600" dirty="0">
                    <a:solidFill>
                      <a:schemeClr val="tx1">
                        <a:lumMod val="75000"/>
                      </a:schemeClr>
                    </a:solidFill>
                    <a:latin typeface="Garamond" panose="02020404030301010803" pitchFamily="18" charset="0"/>
                  </a:rPr>
                  <a:t>Achieve a unified job applicant experience</a:t>
                </a:r>
              </a:p>
              <a:p>
                <a:pPr algn="l" fontAlgn="auto">
                  <a:lnSpc>
                    <a:spcPct val="110000"/>
                  </a:lnSpc>
                  <a:spcAft>
                    <a:spcPts val="0"/>
                  </a:spcAft>
                  <a:defRPr/>
                </a:pPr>
                <a:endParaRPr lang="en-US" sz="800" dirty="0">
                  <a:solidFill>
                    <a:schemeClr val="tx1">
                      <a:lumMod val="75000"/>
                    </a:schemeClr>
                  </a:solidFill>
                  <a:latin typeface="Century Gothic" pitchFamily="34" charset="0"/>
                </a:endParaRPr>
              </a:p>
            </p:txBody>
          </p:sp>
        </p:grpSp>
        <p:pic>
          <p:nvPicPr>
            <p:cNvPr id="1026" name="Picture 2">
              <a:extLst>
                <a:ext uri="{FF2B5EF4-FFF2-40B4-BE49-F238E27FC236}">
                  <a16:creationId xmlns:a16="http://schemas.microsoft.com/office/drawing/2014/main" id="{E8FC5B72-EC5B-4D02-AE71-F361B7FF976D}"/>
                </a:ext>
              </a:extLst>
            </p:cNvPr>
            <p:cNvPicPr>
              <a:picLocks noChangeAspect="1" noChangeArrowheads="1"/>
            </p:cNvPicPr>
            <p:nvPr/>
          </p:nvPicPr>
          <p:blipFill>
            <a:blip r:embed="rId3"/>
            <a:stretch>
              <a:fillRect/>
            </a:stretch>
          </p:blipFill>
          <p:spPr bwMode="auto">
            <a:xfrm>
              <a:off x="5695645" y="1455167"/>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53F53BAD-D670-4B44-9B9C-C7745F64BEB3}"/>
              </a:ext>
            </a:extLst>
          </p:cNvPr>
          <p:cNvGrpSpPr/>
          <p:nvPr/>
        </p:nvGrpSpPr>
        <p:grpSpPr>
          <a:xfrm>
            <a:off x="2456244" y="1318069"/>
            <a:ext cx="1808324" cy="3696179"/>
            <a:chOff x="2000772" y="1318069"/>
            <a:chExt cx="1808324" cy="3696179"/>
          </a:xfrm>
        </p:grpSpPr>
        <p:sp>
          <p:nvSpPr>
            <p:cNvPr id="22" name="Rectangle 21">
              <a:extLst>
                <a:ext uri="{FF2B5EF4-FFF2-40B4-BE49-F238E27FC236}">
                  <a16:creationId xmlns:a16="http://schemas.microsoft.com/office/drawing/2014/main" id="{A4601A95-B009-4244-A96E-B2E7DB398439}"/>
                </a:ext>
              </a:extLst>
            </p:cNvPr>
            <p:cNvSpPr/>
            <p:nvPr/>
          </p:nvSpPr>
          <p:spPr>
            <a:xfrm>
              <a:off x="2253531" y="1318069"/>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7" name="Subtitle 2">
              <a:extLst>
                <a:ext uri="{FF2B5EF4-FFF2-40B4-BE49-F238E27FC236}">
                  <a16:creationId xmlns:a16="http://schemas.microsoft.com/office/drawing/2014/main" id="{C9D557C7-881A-4779-A83B-24CC3324A6DA}"/>
                </a:ext>
              </a:extLst>
            </p:cNvPr>
            <p:cNvSpPr txBox="1">
              <a:spLocks/>
            </p:cNvSpPr>
            <p:nvPr/>
          </p:nvSpPr>
          <p:spPr>
            <a:xfrm>
              <a:off x="2000772" y="2830956"/>
              <a:ext cx="1808324" cy="2183292"/>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cs typeface="Oswald Regular"/>
                </a:rPr>
                <a:t>Merit Systems</a:t>
              </a:r>
            </a:p>
            <a:p>
              <a:pPr algn="l"/>
              <a:r>
                <a:rPr lang="en-US" sz="1600" dirty="0">
                  <a:solidFill>
                    <a:schemeClr val="tx1">
                      <a:lumMod val="75000"/>
                    </a:schemeClr>
                  </a:solidFill>
                  <a:latin typeface="Garamond" panose="02020404030301010803" pitchFamily="18" charset="0"/>
                </a:rPr>
                <a:t>Promote the positive sides of merit systems and don’t be afraid to push for reforms</a:t>
              </a:r>
            </a:p>
          </p:txBody>
        </p:sp>
        <p:pic>
          <p:nvPicPr>
            <p:cNvPr id="2" name="Picture 2">
              <a:extLst>
                <a:ext uri="{FF2B5EF4-FFF2-40B4-BE49-F238E27FC236}">
                  <a16:creationId xmlns:a16="http://schemas.microsoft.com/office/drawing/2014/main" id="{7A364EBE-1819-486E-A989-D05859012626}"/>
                </a:ext>
              </a:extLst>
            </p:cNvPr>
            <p:cNvPicPr>
              <a:picLocks noChangeAspect="1" noChangeArrowheads="1"/>
            </p:cNvPicPr>
            <p:nvPr/>
          </p:nvPicPr>
          <p:blipFill>
            <a:blip r:embed="rId4"/>
            <a:stretch>
              <a:fillRect/>
            </a:stretch>
          </p:blipFill>
          <p:spPr bwMode="auto">
            <a:xfrm>
              <a:off x="2393231" y="1461756"/>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2" name="Picture 23">
            <a:extLst>
              <a:ext uri="{FF2B5EF4-FFF2-40B4-BE49-F238E27FC236}">
                <a16:creationId xmlns:a16="http://schemas.microsoft.com/office/drawing/2014/main" id="{92817CAE-4786-4B3D-BC98-0C3B93701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618DBED-93B0-4324-8E95-0A5D455C0F26}"/>
              </a:ext>
            </a:extLst>
          </p:cNvPr>
          <p:cNvSpPr txBox="1">
            <a:spLocks noChangeArrowheads="1"/>
          </p:cNvSpPr>
          <p:nvPr/>
        </p:nvSpPr>
        <p:spPr bwMode="auto">
          <a:xfrm>
            <a:off x="1370902" y="690563"/>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     TALENT SOLUTIONS</a:t>
            </a:r>
          </a:p>
        </p:txBody>
      </p:sp>
      <p:sp>
        <p:nvSpPr>
          <p:cNvPr id="27" name="Oval 26">
            <a:extLst>
              <a:ext uri="{FF2B5EF4-FFF2-40B4-BE49-F238E27FC236}">
                <a16:creationId xmlns:a16="http://schemas.microsoft.com/office/drawing/2014/main" id="{058740B2-1A87-4066-A2E1-51BCAC8A12D2}"/>
              </a:ext>
            </a:extLst>
          </p:cNvPr>
          <p:cNvSpPr/>
          <p:nvPr/>
        </p:nvSpPr>
        <p:spPr bwMode="auto">
          <a:xfrm>
            <a:off x="530225" y="389732"/>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grpSp>
        <p:nvGrpSpPr>
          <p:cNvPr id="3" name="Group 2">
            <a:extLst>
              <a:ext uri="{FF2B5EF4-FFF2-40B4-BE49-F238E27FC236}">
                <a16:creationId xmlns:a16="http://schemas.microsoft.com/office/drawing/2014/main" id="{11785E3B-67C8-4E80-B76E-8E37E3B08094}"/>
              </a:ext>
            </a:extLst>
          </p:cNvPr>
          <p:cNvGrpSpPr/>
          <p:nvPr/>
        </p:nvGrpSpPr>
        <p:grpSpPr>
          <a:xfrm>
            <a:off x="528142" y="1326357"/>
            <a:ext cx="1327151" cy="3022156"/>
            <a:chOff x="528142" y="1326357"/>
            <a:chExt cx="1327151" cy="3022156"/>
          </a:xfrm>
        </p:grpSpPr>
        <p:sp>
          <p:nvSpPr>
            <p:cNvPr id="23" name="Rectangle 22">
              <a:extLst>
                <a:ext uri="{FF2B5EF4-FFF2-40B4-BE49-F238E27FC236}">
                  <a16:creationId xmlns:a16="http://schemas.microsoft.com/office/drawing/2014/main" id="{976C56A1-C4D3-4F10-A0D4-214E4E49C12A}"/>
                </a:ext>
              </a:extLst>
            </p:cNvPr>
            <p:cNvSpPr/>
            <p:nvPr/>
          </p:nvSpPr>
          <p:spPr>
            <a:xfrm>
              <a:off x="528142" y="1326357"/>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Subtitle 2">
              <a:extLst>
                <a:ext uri="{FF2B5EF4-FFF2-40B4-BE49-F238E27FC236}">
                  <a16:creationId xmlns:a16="http://schemas.microsoft.com/office/drawing/2014/main" id="{D6DAD28B-27DB-4624-B377-B54EE9AD86BB}"/>
                </a:ext>
              </a:extLst>
            </p:cNvPr>
            <p:cNvSpPr txBox="1">
              <a:spLocks/>
            </p:cNvSpPr>
            <p:nvPr/>
          </p:nvSpPr>
          <p:spPr>
            <a:xfrm>
              <a:off x="528143" y="2788000"/>
              <a:ext cx="1327150" cy="15605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rPr>
                <a:t>ROI</a:t>
              </a:r>
            </a:p>
            <a:p>
              <a:pPr algn="l"/>
              <a:r>
                <a:rPr lang="en-US" sz="1600" dirty="0">
                  <a:solidFill>
                    <a:schemeClr val="tx1">
                      <a:lumMod val="75000"/>
                    </a:schemeClr>
                  </a:solidFill>
                  <a:latin typeface="Garamond" panose="02020404030301010803" pitchFamily="18" charset="0"/>
                </a:rPr>
                <a:t>Demonstrate talent’s return on investment</a:t>
              </a:r>
            </a:p>
          </p:txBody>
        </p:sp>
        <p:pic>
          <p:nvPicPr>
            <p:cNvPr id="4" name="Picture 3">
              <a:extLst>
                <a:ext uri="{FF2B5EF4-FFF2-40B4-BE49-F238E27FC236}">
                  <a16:creationId xmlns:a16="http://schemas.microsoft.com/office/drawing/2014/main" id="{3A4B7D0A-1EA5-4461-B28E-A613871F890F}"/>
                </a:ext>
              </a:extLst>
            </p:cNvPr>
            <p:cNvPicPr>
              <a:picLocks noChangeAspect="1"/>
            </p:cNvPicPr>
            <p:nvPr/>
          </p:nvPicPr>
          <p:blipFill>
            <a:blip r:embed="rId6"/>
            <a:stretch>
              <a:fillRect/>
            </a:stretch>
          </p:blipFill>
          <p:spPr>
            <a:xfrm>
              <a:off x="664547" y="1455166"/>
              <a:ext cx="1054340" cy="1054340"/>
            </a:xfrm>
            <a:prstGeom prst="rect">
              <a:avLst/>
            </a:prstGeom>
          </p:spPr>
        </p:pic>
      </p:grpSp>
      <p:grpSp>
        <p:nvGrpSpPr>
          <p:cNvPr id="11" name="Group 10">
            <a:extLst>
              <a:ext uri="{FF2B5EF4-FFF2-40B4-BE49-F238E27FC236}">
                <a16:creationId xmlns:a16="http://schemas.microsoft.com/office/drawing/2014/main" id="{E747CC04-E137-4628-918E-133F655DEB52}"/>
              </a:ext>
            </a:extLst>
          </p:cNvPr>
          <p:cNvGrpSpPr/>
          <p:nvPr/>
        </p:nvGrpSpPr>
        <p:grpSpPr>
          <a:xfrm>
            <a:off x="4706681" y="1319545"/>
            <a:ext cx="1535095" cy="3335704"/>
            <a:chOff x="3767312" y="1319545"/>
            <a:chExt cx="1535095" cy="3335704"/>
          </a:xfrm>
        </p:grpSpPr>
        <p:sp>
          <p:nvSpPr>
            <p:cNvPr id="28" name="Rectangle 27">
              <a:extLst>
                <a:ext uri="{FF2B5EF4-FFF2-40B4-BE49-F238E27FC236}">
                  <a16:creationId xmlns:a16="http://schemas.microsoft.com/office/drawing/2014/main" id="{0B4AE8B7-595F-41D4-B015-B6671AB3488A}"/>
                </a:ext>
              </a:extLst>
            </p:cNvPr>
            <p:cNvSpPr/>
            <p:nvPr/>
          </p:nvSpPr>
          <p:spPr>
            <a:xfrm>
              <a:off x="3896519" y="1319545"/>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Subtitle 2">
              <a:extLst>
                <a:ext uri="{FF2B5EF4-FFF2-40B4-BE49-F238E27FC236}">
                  <a16:creationId xmlns:a16="http://schemas.microsoft.com/office/drawing/2014/main" id="{C3CDFEAF-DFF5-49FD-BCC3-16C85AC48230}"/>
                </a:ext>
              </a:extLst>
            </p:cNvPr>
            <p:cNvSpPr txBox="1">
              <a:spLocks/>
            </p:cNvSpPr>
            <p:nvPr/>
          </p:nvSpPr>
          <p:spPr>
            <a:xfrm>
              <a:off x="3767312" y="2786189"/>
              <a:ext cx="1535095" cy="1869060"/>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rPr>
                <a:t>Recruitment</a:t>
              </a:r>
            </a:p>
            <a:p>
              <a:pPr algn="l"/>
              <a:r>
                <a:rPr lang="en-US" sz="1600" dirty="0">
                  <a:solidFill>
                    <a:schemeClr val="tx1">
                      <a:lumMod val="75000"/>
                    </a:schemeClr>
                  </a:solidFill>
                  <a:latin typeface="Garamond" panose="02020404030301010803" pitchFamily="18" charset="0"/>
                </a:rPr>
                <a:t>Recruit beyond the typical applicant pool</a:t>
              </a:r>
            </a:p>
            <a:p>
              <a:pPr algn="l" fontAlgn="auto">
                <a:lnSpc>
                  <a:spcPct val="110000"/>
                </a:lnSpc>
                <a:spcAft>
                  <a:spcPts val="0"/>
                </a:spcAft>
                <a:defRPr/>
              </a:pPr>
              <a:endParaRPr lang="en-US" sz="800" dirty="0">
                <a:solidFill>
                  <a:schemeClr val="tx1">
                    <a:lumMod val="75000"/>
                  </a:schemeClr>
                </a:solidFill>
                <a:latin typeface="Century Gothic" pitchFamily="34" charset="0"/>
              </a:endParaRPr>
            </a:p>
          </p:txBody>
        </p:sp>
        <p:pic>
          <p:nvPicPr>
            <p:cNvPr id="30" name="Picture 2">
              <a:extLst>
                <a:ext uri="{FF2B5EF4-FFF2-40B4-BE49-F238E27FC236}">
                  <a16:creationId xmlns:a16="http://schemas.microsoft.com/office/drawing/2014/main" id="{9BEC8E33-A29A-4AA2-A642-663CAB105AE2}"/>
                </a:ext>
              </a:extLst>
            </p:cNvPr>
            <p:cNvPicPr>
              <a:picLocks noChangeAspect="1" noChangeArrowheads="1"/>
            </p:cNvPicPr>
            <p:nvPr/>
          </p:nvPicPr>
          <p:blipFill>
            <a:blip r:embed="rId7"/>
            <a:stretch>
              <a:fillRect/>
            </a:stretch>
          </p:blipFill>
          <p:spPr bwMode="auto">
            <a:xfrm>
              <a:off x="4036219" y="1453356"/>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7778204-1530-4AD7-8D67-86F37E752DE9}"/>
              </a:ext>
            </a:extLst>
          </p:cNvPr>
          <p:cNvSpPr/>
          <p:nvPr/>
        </p:nvSpPr>
        <p:spPr>
          <a:xfrm rot="16200000" flipH="1" flipV="1">
            <a:off x="789781" y="3598069"/>
            <a:ext cx="763587" cy="235902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7">
            <a:extLst>
              <a:ext uri="{FF2B5EF4-FFF2-40B4-BE49-F238E27FC236}">
                <a16:creationId xmlns:a16="http://schemas.microsoft.com/office/drawing/2014/main" id="{F58A8788-E6FF-4EA9-8355-18E2A67F94E9}"/>
              </a:ext>
            </a:extLst>
          </p:cNvPr>
          <p:cNvSpPr/>
          <p:nvPr/>
        </p:nvSpPr>
        <p:spPr>
          <a:xfrm rot="5400000" flipV="1">
            <a:off x="4625182" y="627856"/>
            <a:ext cx="812800" cy="82534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cxnSp>
        <p:nvCxnSpPr>
          <p:cNvPr id="19" name="Straight Connector 18">
            <a:extLst>
              <a:ext uri="{FF2B5EF4-FFF2-40B4-BE49-F238E27FC236}">
                <a16:creationId xmlns:a16="http://schemas.microsoft.com/office/drawing/2014/main" id="{AAEDCF15-C6DA-4CFE-B596-F8E4826F8993}"/>
              </a:ext>
            </a:extLst>
          </p:cNvPr>
          <p:cNvCxnSpPr/>
          <p:nvPr/>
        </p:nvCxnSpPr>
        <p:spPr>
          <a:xfrm flipV="1">
            <a:off x="1633538" y="4171950"/>
            <a:ext cx="7524750" cy="728663"/>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A7DE749-636A-4933-86C6-E45101594DAB}"/>
              </a:ext>
            </a:extLst>
          </p:cNvPr>
          <p:cNvGrpSpPr/>
          <p:nvPr/>
        </p:nvGrpSpPr>
        <p:grpSpPr>
          <a:xfrm>
            <a:off x="7192036" y="1322388"/>
            <a:ext cx="1522413" cy="3073400"/>
            <a:chOff x="7277100" y="1322388"/>
            <a:chExt cx="1522413" cy="3073400"/>
          </a:xfrm>
        </p:grpSpPr>
        <p:sp>
          <p:nvSpPr>
            <p:cNvPr id="26" name="Rectangle 25">
              <a:extLst>
                <a:ext uri="{FF2B5EF4-FFF2-40B4-BE49-F238E27FC236}">
                  <a16:creationId xmlns:a16="http://schemas.microsoft.com/office/drawing/2014/main" id="{965DD565-05E3-4D27-BC1B-C569D38A6203}"/>
                </a:ext>
              </a:extLst>
            </p:cNvPr>
            <p:cNvSpPr/>
            <p:nvPr/>
          </p:nvSpPr>
          <p:spPr>
            <a:xfrm>
              <a:off x="7277100" y="1322388"/>
              <a:ext cx="1325563"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1" name="Subtitle 2">
              <a:extLst>
                <a:ext uri="{FF2B5EF4-FFF2-40B4-BE49-F238E27FC236}">
                  <a16:creationId xmlns:a16="http://schemas.microsoft.com/office/drawing/2014/main" id="{7858E1E5-903F-46DF-BE20-34CAF2AA2AA2}"/>
                </a:ext>
              </a:extLst>
            </p:cNvPr>
            <p:cNvSpPr txBox="1">
              <a:spLocks/>
            </p:cNvSpPr>
            <p:nvPr/>
          </p:nvSpPr>
          <p:spPr>
            <a:xfrm>
              <a:off x="7277100" y="2835275"/>
              <a:ext cx="1522413" cy="15605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000" dirty="0">
                  <a:solidFill>
                    <a:schemeClr val="tx1">
                      <a:lumMod val="75000"/>
                    </a:schemeClr>
                  </a:solidFill>
                  <a:latin typeface="Impact" panose="020B0806030902050204" pitchFamily="34" charset="0"/>
                </a:rPr>
                <a:t>Continuous Learning</a:t>
              </a:r>
            </a:p>
            <a:p>
              <a:pPr algn="l" fontAlgn="auto">
                <a:spcAft>
                  <a:spcPts val="0"/>
                </a:spcAft>
                <a:defRPr/>
              </a:pPr>
              <a:r>
                <a:rPr lang="en-US" sz="1600" dirty="0">
                  <a:solidFill>
                    <a:schemeClr val="tx1">
                      <a:lumMod val="75000"/>
                    </a:schemeClr>
                  </a:solidFill>
                  <a:latin typeface="Garamond" panose="02020404030301010803" pitchFamily="18" charset="0"/>
                </a:rPr>
                <a:t>Build a philosophy of continuous learning</a:t>
              </a:r>
              <a:endParaRPr lang="en-US" sz="1000" dirty="0">
                <a:solidFill>
                  <a:schemeClr val="tx1">
                    <a:lumMod val="75000"/>
                  </a:schemeClr>
                </a:solidFill>
                <a:latin typeface="Century Gothic" pitchFamily="34" charset="0"/>
              </a:endParaRPr>
            </a:p>
          </p:txBody>
        </p:sp>
        <p:pic>
          <p:nvPicPr>
            <p:cNvPr id="1026" name="Picture 2">
              <a:extLst>
                <a:ext uri="{FF2B5EF4-FFF2-40B4-BE49-F238E27FC236}">
                  <a16:creationId xmlns:a16="http://schemas.microsoft.com/office/drawing/2014/main" id="{E8FC5B72-EC5B-4D02-AE71-F361B7FF976D}"/>
                </a:ext>
              </a:extLst>
            </p:cNvPr>
            <p:cNvPicPr>
              <a:picLocks noChangeAspect="1" noChangeArrowheads="1"/>
            </p:cNvPicPr>
            <p:nvPr/>
          </p:nvPicPr>
          <p:blipFill>
            <a:blip r:embed="rId3"/>
            <a:stretch>
              <a:fillRect/>
            </a:stretch>
          </p:blipFill>
          <p:spPr bwMode="auto">
            <a:xfrm>
              <a:off x="7416800" y="1456199"/>
              <a:ext cx="10493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EAA06B8B-85FF-4A1A-BF26-5B2470BB3C78}"/>
              </a:ext>
            </a:extLst>
          </p:cNvPr>
          <p:cNvGrpSpPr/>
          <p:nvPr/>
        </p:nvGrpSpPr>
        <p:grpSpPr>
          <a:xfrm>
            <a:off x="2923248" y="1328738"/>
            <a:ext cx="1327150" cy="3349588"/>
            <a:chOff x="2816225" y="1328738"/>
            <a:chExt cx="1327150" cy="3349588"/>
          </a:xfrm>
        </p:grpSpPr>
        <p:sp>
          <p:nvSpPr>
            <p:cNvPr id="25" name="Rectangle 24">
              <a:extLst>
                <a:ext uri="{FF2B5EF4-FFF2-40B4-BE49-F238E27FC236}">
                  <a16:creationId xmlns:a16="http://schemas.microsoft.com/office/drawing/2014/main" id="{37B5393A-584F-4012-AE34-EA7CE1687187}"/>
                </a:ext>
              </a:extLst>
            </p:cNvPr>
            <p:cNvSpPr/>
            <p:nvPr/>
          </p:nvSpPr>
          <p:spPr>
            <a:xfrm>
              <a:off x="2816225" y="1328738"/>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1" name="Subtitle 2">
              <a:extLst>
                <a:ext uri="{FF2B5EF4-FFF2-40B4-BE49-F238E27FC236}">
                  <a16:creationId xmlns:a16="http://schemas.microsoft.com/office/drawing/2014/main" id="{DBACD64A-45DD-4C17-9F0F-01E975A81929}"/>
                </a:ext>
              </a:extLst>
            </p:cNvPr>
            <p:cNvSpPr txBox="1">
              <a:spLocks/>
            </p:cNvSpPr>
            <p:nvPr/>
          </p:nvSpPr>
          <p:spPr>
            <a:xfrm>
              <a:off x="2816225" y="2835275"/>
              <a:ext cx="1327150" cy="184305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000" dirty="0">
                  <a:solidFill>
                    <a:schemeClr val="tx1">
                      <a:lumMod val="75000"/>
                    </a:schemeClr>
                  </a:solidFill>
                  <a:latin typeface="Impact" panose="020B0806030902050204" pitchFamily="34" charset="0"/>
                </a:rPr>
                <a:t>Mutual Value</a:t>
              </a:r>
            </a:p>
            <a:p>
              <a:pPr algn="l" fontAlgn="auto">
                <a:spcAft>
                  <a:spcPts val="0"/>
                </a:spcAft>
                <a:defRPr/>
              </a:pPr>
              <a:r>
                <a:rPr lang="en-US" sz="1600" dirty="0">
                  <a:solidFill>
                    <a:schemeClr val="tx1">
                      <a:lumMod val="75000"/>
                    </a:schemeClr>
                  </a:solidFill>
                  <a:latin typeface="Garamond" panose="02020404030301010803" pitchFamily="18" charset="0"/>
                </a:rPr>
                <a:t>Establish a mutual value between employee and employer</a:t>
              </a:r>
              <a:endParaRPr lang="en-US" sz="1600" dirty="0">
                <a:solidFill>
                  <a:schemeClr val="tx1">
                    <a:lumMod val="75000"/>
                  </a:schemeClr>
                </a:solidFill>
                <a:latin typeface="Garamond" panose="02020404030301010803" pitchFamily="18" charset="0"/>
                <a:cs typeface="Oswald Light"/>
              </a:endParaRPr>
            </a:p>
          </p:txBody>
        </p:sp>
        <p:pic>
          <p:nvPicPr>
            <p:cNvPr id="1027" name="Picture 3">
              <a:extLst>
                <a:ext uri="{FF2B5EF4-FFF2-40B4-BE49-F238E27FC236}">
                  <a16:creationId xmlns:a16="http://schemas.microsoft.com/office/drawing/2014/main" id="{69AC9979-FC10-427B-9DFE-2E6E4D416608}"/>
                </a:ext>
              </a:extLst>
            </p:cNvPr>
            <p:cNvPicPr>
              <a:picLocks noChangeAspect="1" noChangeArrowheads="1"/>
            </p:cNvPicPr>
            <p:nvPr/>
          </p:nvPicPr>
          <p:blipFill>
            <a:blip r:embed="rId4"/>
            <a:stretch>
              <a:fillRect/>
            </a:stretch>
          </p:blipFill>
          <p:spPr bwMode="auto">
            <a:xfrm>
              <a:off x="2954338" y="1481288"/>
              <a:ext cx="1049337" cy="10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B3527752-7AF1-4C67-ACD5-4271FA8CE68B}"/>
              </a:ext>
            </a:extLst>
          </p:cNvPr>
          <p:cNvGrpSpPr/>
          <p:nvPr/>
        </p:nvGrpSpPr>
        <p:grpSpPr>
          <a:xfrm>
            <a:off x="4907623" y="1322388"/>
            <a:ext cx="1627187" cy="3281510"/>
            <a:chOff x="5046663" y="1322388"/>
            <a:chExt cx="1627187" cy="3281510"/>
          </a:xfrm>
        </p:grpSpPr>
        <p:sp>
          <p:nvSpPr>
            <p:cNvPr id="23" name="Rectangle 22">
              <a:extLst>
                <a:ext uri="{FF2B5EF4-FFF2-40B4-BE49-F238E27FC236}">
                  <a16:creationId xmlns:a16="http://schemas.microsoft.com/office/drawing/2014/main" id="{976C56A1-C4D3-4F10-A0D4-214E4E49C12A}"/>
                </a:ext>
              </a:extLst>
            </p:cNvPr>
            <p:cNvSpPr/>
            <p:nvPr/>
          </p:nvSpPr>
          <p:spPr>
            <a:xfrm>
              <a:off x="5046663" y="1322388"/>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Subtitle 2">
              <a:extLst>
                <a:ext uri="{FF2B5EF4-FFF2-40B4-BE49-F238E27FC236}">
                  <a16:creationId xmlns:a16="http://schemas.microsoft.com/office/drawing/2014/main" id="{D6DAD28B-27DB-4624-B377-B54EE9AD86BB}"/>
                </a:ext>
              </a:extLst>
            </p:cNvPr>
            <p:cNvSpPr txBox="1">
              <a:spLocks/>
            </p:cNvSpPr>
            <p:nvPr/>
          </p:nvSpPr>
          <p:spPr>
            <a:xfrm>
              <a:off x="5046663" y="2835275"/>
              <a:ext cx="1627187" cy="176862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rPr>
                <a:t>Career</a:t>
              </a:r>
            </a:p>
            <a:p>
              <a:pPr algn="l" fontAlgn="auto">
                <a:spcAft>
                  <a:spcPts val="0"/>
                </a:spcAft>
                <a:defRPr/>
              </a:pPr>
              <a:r>
                <a:rPr lang="en-US" sz="1600" dirty="0">
                  <a:solidFill>
                    <a:schemeClr val="tx1">
                      <a:lumMod val="75000"/>
                    </a:schemeClr>
                  </a:solidFill>
                  <a:latin typeface="Garamond" panose="02020404030301010803" pitchFamily="18" charset="0"/>
                </a:rPr>
                <a:t>Emphasize state service as a career and link employees to the overall mission</a:t>
              </a:r>
            </a:p>
          </p:txBody>
        </p:sp>
        <p:pic>
          <p:nvPicPr>
            <p:cNvPr id="1028" name="Picture 4">
              <a:extLst>
                <a:ext uri="{FF2B5EF4-FFF2-40B4-BE49-F238E27FC236}">
                  <a16:creationId xmlns:a16="http://schemas.microsoft.com/office/drawing/2014/main" id="{B8DEB324-97E9-4E3B-8F5C-14F37FE117D5}"/>
                </a:ext>
              </a:extLst>
            </p:cNvPr>
            <p:cNvPicPr>
              <a:picLocks noChangeAspect="1" noChangeArrowheads="1"/>
            </p:cNvPicPr>
            <p:nvPr/>
          </p:nvPicPr>
          <p:blipFill>
            <a:blip r:embed="rId5"/>
            <a:stretch>
              <a:fillRect/>
            </a:stretch>
          </p:blipFill>
          <p:spPr bwMode="auto">
            <a:xfrm>
              <a:off x="5190876" y="1474788"/>
              <a:ext cx="103713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8B52206C-7220-4C18-AF91-634827E62F36}"/>
              </a:ext>
            </a:extLst>
          </p:cNvPr>
          <p:cNvGrpSpPr/>
          <p:nvPr/>
        </p:nvGrpSpPr>
        <p:grpSpPr>
          <a:xfrm>
            <a:off x="446748" y="1322388"/>
            <a:ext cx="1819275" cy="3073400"/>
            <a:chOff x="531812" y="1322388"/>
            <a:chExt cx="1819275" cy="3073400"/>
          </a:xfrm>
        </p:grpSpPr>
        <p:sp>
          <p:nvSpPr>
            <p:cNvPr id="22" name="Rectangle 21">
              <a:extLst>
                <a:ext uri="{FF2B5EF4-FFF2-40B4-BE49-F238E27FC236}">
                  <a16:creationId xmlns:a16="http://schemas.microsoft.com/office/drawing/2014/main" id="{A4601A95-B009-4244-A96E-B2E7DB398439}"/>
                </a:ext>
              </a:extLst>
            </p:cNvPr>
            <p:cNvSpPr/>
            <p:nvPr/>
          </p:nvSpPr>
          <p:spPr>
            <a:xfrm>
              <a:off x="585788" y="1322388"/>
              <a:ext cx="1327150" cy="1355725"/>
            </a:xfrm>
            <a:prstGeom prst="rect">
              <a:avLst/>
            </a:prstGeom>
            <a:noFill/>
            <a:ln w="3175">
              <a:solidFill>
                <a:schemeClr val="bg1">
                  <a:lumMod val="75000"/>
                </a:schemeClr>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7" name="Subtitle 2">
              <a:extLst>
                <a:ext uri="{FF2B5EF4-FFF2-40B4-BE49-F238E27FC236}">
                  <a16:creationId xmlns:a16="http://schemas.microsoft.com/office/drawing/2014/main" id="{C9D557C7-881A-4779-A83B-24CC3324A6DA}"/>
                </a:ext>
              </a:extLst>
            </p:cNvPr>
            <p:cNvSpPr txBox="1">
              <a:spLocks/>
            </p:cNvSpPr>
            <p:nvPr/>
          </p:nvSpPr>
          <p:spPr>
            <a:xfrm>
              <a:off x="531812" y="2835275"/>
              <a:ext cx="1819275" cy="156051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cs typeface="Oswald Regular"/>
                </a:rPr>
                <a:t>Pay</a:t>
              </a:r>
            </a:p>
            <a:p>
              <a:pPr algn="l" fontAlgn="auto">
                <a:spcAft>
                  <a:spcPts val="0"/>
                </a:spcAft>
                <a:defRPr/>
              </a:pPr>
              <a:r>
                <a:rPr lang="en-US" sz="1600" dirty="0">
                  <a:solidFill>
                    <a:schemeClr val="tx1">
                      <a:lumMod val="75000"/>
                    </a:schemeClr>
                  </a:solidFill>
                  <a:latin typeface="Garamond" panose="02020404030301010803" pitchFamily="18" charset="0"/>
                </a:rPr>
                <a:t>Develop flexible pay mechanisms and provide managers tools to apply with consistency</a:t>
              </a:r>
              <a:endParaRPr lang="en-US" sz="1600" dirty="0">
                <a:solidFill>
                  <a:schemeClr val="tx1">
                    <a:lumMod val="75000"/>
                  </a:schemeClr>
                </a:solidFill>
                <a:latin typeface="Garamond" panose="02020404030301010803" pitchFamily="18" charset="0"/>
                <a:cs typeface="Oswald Regular"/>
              </a:endParaRPr>
            </a:p>
          </p:txBody>
        </p:sp>
        <p:pic>
          <p:nvPicPr>
            <p:cNvPr id="2" name="Picture 2">
              <a:extLst>
                <a:ext uri="{FF2B5EF4-FFF2-40B4-BE49-F238E27FC236}">
                  <a16:creationId xmlns:a16="http://schemas.microsoft.com/office/drawing/2014/main" id="{7A364EBE-1819-486E-A989-D05859012626}"/>
                </a:ext>
              </a:extLst>
            </p:cNvPr>
            <p:cNvPicPr>
              <a:picLocks noChangeAspect="1" noChangeArrowheads="1"/>
            </p:cNvPicPr>
            <p:nvPr/>
          </p:nvPicPr>
          <p:blipFill>
            <a:blip r:embed="rId6"/>
            <a:stretch>
              <a:fillRect/>
            </a:stretch>
          </p:blipFill>
          <p:spPr bwMode="auto">
            <a:xfrm>
              <a:off x="725488" y="146607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2" name="Picture 23">
            <a:extLst>
              <a:ext uri="{FF2B5EF4-FFF2-40B4-BE49-F238E27FC236}">
                <a16:creationId xmlns:a16="http://schemas.microsoft.com/office/drawing/2014/main" id="{92817CAE-4786-4B3D-BC98-0C3B93701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3618DBED-93B0-4324-8E95-0A5D455C0F26}"/>
              </a:ext>
            </a:extLst>
          </p:cNvPr>
          <p:cNvSpPr txBox="1">
            <a:spLocks noChangeArrowheads="1"/>
          </p:cNvSpPr>
          <p:nvPr/>
        </p:nvSpPr>
        <p:spPr bwMode="auto">
          <a:xfrm>
            <a:off x="1468438" y="690563"/>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     TALENT SOLUTIONS</a:t>
            </a:r>
          </a:p>
        </p:txBody>
      </p:sp>
      <p:sp>
        <p:nvSpPr>
          <p:cNvPr id="27" name="Oval 26">
            <a:extLst>
              <a:ext uri="{FF2B5EF4-FFF2-40B4-BE49-F238E27FC236}">
                <a16:creationId xmlns:a16="http://schemas.microsoft.com/office/drawing/2014/main" id="{058740B2-1A87-4066-A2E1-51BCAC8A12D2}"/>
              </a:ext>
            </a:extLst>
          </p:cNvPr>
          <p:cNvSpPr/>
          <p:nvPr/>
        </p:nvSpPr>
        <p:spPr bwMode="auto">
          <a:xfrm>
            <a:off x="648209" y="389732"/>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06467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Maine  (</a:t>
            </a:r>
            <a:r>
              <a:rPr lang="en-US" sz="1800" dirty="0">
                <a:solidFill>
                  <a:schemeClr val="tx1">
                    <a:lumMod val="75000"/>
                  </a:schemeClr>
                </a:solidFill>
                <a:latin typeface="Garamond" panose="02020404030301010803" pitchFamily="18" charset="0"/>
                <a:hlinkClick r:id="rId3"/>
              </a:rPr>
              <a:t>Developing Maine state governments workforce of the future</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Louisiana (</a:t>
            </a:r>
            <a:r>
              <a:rPr lang="en-US" sz="1800" dirty="0">
                <a:solidFill>
                  <a:schemeClr val="tx1">
                    <a:lumMod val="75000"/>
                  </a:schemeClr>
                </a:solidFill>
                <a:latin typeface="Garamond" panose="02020404030301010803" pitchFamily="18" charset="0"/>
                <a:hlinkClick r:id="rId4"/>
              </a:rPr>
              <a:t>Realistic job preview videos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Tennessee (</a:t>
            </a:r>
            <a:r>
              <a:rPr lang="en-US" sz="1800" dirty="0">
                <a:solidFill>
                  <a:schemeClr val="tx1">
                    <a:lumMod val="75000"/>
                  </a:schemeClr>
                </a:solidFill>
                <a:latin typeface="Garamond" panose="02020404030301010803" pitchFamily="18" charset="0"/>
                <a:hlinkClick r:id="rId5"/>
              </a:rPr>
              <a:t>Civil service reform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Virginia (</a:t>
            </a:r>
            <a:r>
              <a:rPr lang="en-US" sz="1800" dirty="0">
                <a:solidFill>
                  <a:schemeClr val="tx1">
                    <a:lumMod val="75000"/>
                  </a:schemeClr>
                </a:solidFill>
                <a:latin typeface="Garamond" panose="02020404030301010803" pitchFamily="18" charset="0"/>
                <a:hlinkClick r:id="rId6"/>
              </a:rPr>
              <a:t>Virginia values veterans V3</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Pennsylvania (</a:t>
            </a:r>
            <a:r>
              <a:rPr lang="en-US" sz="1800" dirty="0">
                <a:solidFill>
                  <a:schemeClr val="tx1">
                    <a:lumMod val="75000"/>
                  </a:schemeClr>
                </a:solidFill>
                <a:latin typeface="Garamond" panose="02020404030301010803" pitchFamily="18" charset="0"/>
                <a:hlinkClick r:id="rId7"/>
              </a:rPr>
              <a:t>Commonwealth Mentoring Program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Pennsylvania (</a:t>
            </a:r>
            <a:r>
              <a:rPr lang="en-US" sz="1800" dirty="0">
                <a:solidFill>
                  <a:schemeClr val="tx1">
                    <a:lumMod val="75000"/>
                  </a:schemeClr>
                </a:solidFill>
                <a:latin typeface="Garamond" panose="02020404030301010803" pitchFamily="18" charset="0"/>
                <a:hlinkClick r:id="rId8"/>
              </a:rPr>
              <a:t>Workforce and Succession Planning Strategic Initiative</a:t>
            </a:r>
            <a:r>
              <a:rPr lang="en-US" sz="1800" dirty="0">
                <a:solidFill>
                  <a:schemeClr val="tx1">
                    <a:lumMod val="75000"/>
                  </a:schemeClr>
                </a:solidFill>
                <a:latin typeface="Garamond" panose="02020404030301010803" pitchFamily="18" charset="0"/>
              </a:rPr>
              <a:t>) </a:t>
            </a: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592A52-8CBA-4E94-9E40-AF91202B9F18}"/>
              </a:ext>
            </a:extLst>
          </p:cNvPr>
          <p:cNvSpPr txBox="1">
            <a:spLocks noChangeArrowheads="1"/>
          </p:cNvSpPr>
          <p:nvPr/>
        </p:nvSpPr>
        <p:spPr bwMode="auto">
          <a:xfrm>
            <a:off x="588963" y="604044"/>
            <a:ext cx="3092450" cy="461962"/>
          </a:xfrm>
          <a:prstGeom prst="rect">
            <a:avLst/>
          </a:prstGeom>
          <a:solidFill>
            <a:srgbClr val="00BBFE"/>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TALENT SOLUTIONS</a:t>
            </a:r>
          </a:p>
        </p:txBody>
      </p:sp>
      <p:sp>
        <p:nvSpPr>
          <p:cNvPr id="11" name="Oval 10">
            <a:extLst>
              <a:ext uri="{FF2B5EF4-FFF2-40B4-BE49-F238E27FC236}">
                <a16:creationId xmlns:a16="http://schemas.microsoft.com/office/drawing/2014/main" id="{AB5AF934-F2EB-4CDF-8BCC-80A11EF00C12}"/>
              </a:ext>
            </a:extLst>
          </p:cNvPr>
          <p:cNvSpPr/>
          <p:nvPr/>
        </p:nvSpPr>
        <p:spPr bwMode="auto">
          <a:xfrm>
            <a:off x="3578177" y="353219"/>
            <a:ext cx="938213" cy="936625"/>
          </a:xfrm>
          <a:prstGeom prst="ellipse">
            <a:avLst/>
          </a:prstGeom>
          <a:solidFill>
            <a:srgbClr val="00BBFE"/>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92684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BD2E63F1-31D9-4CCC-823E-42034EAAB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000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7">
            <a:extLst>
              <a:ext uri="{FF2B5EF4-FFF2-40B4-BE49-F238E27FC236}">
                <a16:creationId xmlns:a16="http://schemas.microsoft.com/office/drawing/2014/main" id="{483EBFD7-D351-49AD-810C-7D0DCB3B85FA}"/>
              </a:ext>
            </a:extLst>
          </p:cNvPr>
          <p:cNvSpPr/>
          <p:nvPr/>
        </p:nvSpPr>
        <p:spPr>
          <a:xfrm rot="5400000" flipV="1">
            <a:off x="2340769" y="-1643857"/>
            <a:ext cx="5170488" cy="8435975"/>
          </a:xfrm>
          <a:custGeom>
            <a:avLst/>
            <a:gdLst/>
            <a:ahLst/>
            <a:cxnLst/>
            <a:rect l="l" t="t" r="r" b="b"/>
            <a:pathLst>
              <a:path w="5170513" h="8436375">
                <a:moveTo>
                  <a:pt x="0" y="5149972"/>
                </a:moveTo>
                <a:lnTo>
                  <a:pt x="0" y="8433997"/>
                </a:lnTo>
                <a:lnTo>
                  <a:pt x="5163921" y="8436375"/>
                </a:lnTo>
                <a:cubicBezTo>
                  <a:pt x="5171104" y="5642809"/>
                  <a:pt x="5163330" y="2793567"/>
                  <a:pt x="5170513" y="0"/>
                </a:cubicBezTo>
                <a:close/>
              </a:path>
            </a:pathLst>
          </a:custGeom>
          <a:solidFill>
            <a:schemeClr val="bg1">
              <a:lumMod val="9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Rectangle 7">
            <a:extLst>
              <a:ext uri="{FF2B5EF4-FFF2-40B4-BE49-F238E27FC236}">
                <a16:creationId xmlns:a16="http://schemas.microsoft.com/office/drawing/2014/main" id="{BB5B28B2-87D7-4956-859F-E61F0A30EE07}"/>
              </a:ext>
            </a:extLst>
          </p:cNvPr>
          <p:cNvSpPr/>
          <p:nvPr/>
        </p:nvSpPr>
        <p:spPr>
          <a:xfrm rot="16200000">
            <a:off x="3435350" y="-614363"/>
            <a:ext cx="5154613" cy="6335713"/>
          </a:xfrm>
          <a:custGeom>
            <a:avLst/>
            <a:gdLst/>
            <a:ahLst/>
            <a:cxnLst/>
            <a:rect l="l" t="t" r="r" b="b"/>
            <a:pathLst>
              <a:path w="5170509" h="6336123">
                <a:moveTo>
                  <a:pt x="5170509" y="0"/>
                </a:moveTo>
                <a:cubicBezTo>
                  <a:pt x="5165114" y="2098103"/>
                  <a:pt x="5170953" y="4238020"/>
                  <a:pt x="5165558" y="6336123"/>
                </a:cubicBezTo>
                <a:lnTo>
                  <a:pt x="0" y="6333743"/>
                </a:lnTo>
                <a:lnTo>
                  <a:pt x="0" y="515008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Rectangle 7">
            <a:extLst>
              <a:ext uri="{FF2B5EF4-FFF2-40B4-BE49-F238E27FC236}">
                <a16:creationId xmlns:a16="http://schemas.microsoft.com/office/drawing/2014/main" id="{F0823907-3CFB-4EC3-AFE4-C0F3C67C1D8B}"/>
              </a:ext>
            </a:extLst>
          </p:cNvPr>
          <p:cNvSpPr/>
          <p:nvPr/>
        </p:nvSpPr>
        <p:spPr>
          <a:xfrm rot="5400000" flipV="1">
            <a:off x="5847557" y="1839119"/>
            <a:ext cx="3338512" cy="33274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299125EE-9AB0-4034-9E35-AA50151CE094}"/>
              </a:ext>
            </a:extLst>
          </p:cNvPr>
          <p:cNvSpPr txBox="1"/>
          <p:nvPr/>
        </p:nvSpPr>
        <p:spPr>
          <a:xfrm>
            <a:off x="4284663" y="466725"/>
            <a:ext cx="4278312" cy="461963"/>
          </a:xfrm>
          <a:prstGeom prst="rect">
            <a:avLst/>
          </a:prstGeom>
          <a:solidFill>
            <a:srgbClr val="193865"/>
          </a:solidFill>
        </p:spPr>
        <p:txBody>
          <a:bodyPr>
            <a:spAutoFit/>
          </a:bodyPr>
          <a:lstStyle/>
          <a:p>
            <a:pPr algn="r" eaLnBrk="1" fontAlgn="auto" hangingPunct="1">
              <a:spcBef>
                <a:spcPts val="0"/>
              </a:spcBef>
              <a:spcAft>
                <a:spcPts val="0"/>
              </a:spcAft>
              <a:defRPr/>
            </a:pPr>
            <a:r>
              <a:rPr lang="en-US" sz="2400" dirty="0">
                <a:solidFill>
                  <a:schemeClr val="bg1"/>
                </a:solidFill>
                <a:latin typeface="Impact" panose="020B0806030902050204" pitchFamily="34" charset="0"/>
                <a:cs typeface="+mn-cs"/>
              </a:rPr>
              <a:t>CULTURE</a:t>
            </a:r>
          </a:p>
        </p:txBody>
      </p:sp>
      <p:sp>
        <p:nvSpPr>
          <p:cNvPr id="11" name="TextBox 10">
            <a:extLst>
              <a:ext uri="{FF2B5EF4-FFF2-40B4-BE49-F238E27FC236}">
                <a16:creationId xmlns:a16="http://schemas.microsoft.com/office/drawing/2014/main" id="{B97781F0-1532-4CB9-AF70-6970FFE26A95}"/>
              </a:ext>
            </a:extLst>
          </p:cNvPr>
          <p:cNvSpPr txBox="1">
            <a:spLocks noChangeArrowheads="1"/>
          </p:cNvSpPr>
          <p:nvPr/>
        </p:nvSpPr>
        <p:spPr bwMode="auto">
          <a:xfrm>
            <a:off x="510363" y="1388984"/>
            <a:ext cx="80526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sz="4000" dirty="0">
                <a:latin typeface="Impact" panose="020B0806030902050204" pitchFamily="34" charset="0"/>
              </a:rPr>
              <a:t>Creating shared values, assumptions and beliefs, which governs how people behave in organizations.</a:t>
            </a:r>
          </a:p>
        </p:txBody>
      </p:sp>
      <p:sp>
        <p:nvSpPr>
          <p:cNvPr id="9" name="Oval 8">
            <a:extLst>
              <a:ext uri="{FF2B5EF4-FFF2-40B4-BE49-F238E27FC236}">
                <a16:creationId xmlns:a16="http://schemas.microsoft.com/office/drawing/2014/main" id="{0F1CDCCB-258C-4D11-B054-97DEDB1E9D5B}"/>
              </a:ext>
            </a:extLst>
          </p:cNvPr>
          <p:cNvSpPr/>
          <p:nvPr/>
        </p:nvSpPr>
        <p:spPr bwMode="auto">
          <a:xfrm>
            <a:off x="3816350" y="200025"/>
            <a:ext cx="936625"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3B42A5B-8796-4133-A18E-D234C6F2ECF8}"/>
              </a:ext>
            </a:extLst>
          </p:cNvPr>
          <p:cNvSpPr/>
          <p:nvPr/>
        </p:nvSpPr>
        <p:spPr>
          <a:xfrm>
            <a:off x="671513" y="1993900"/>
            <a:ext cx="2205037"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7">
            <a:extLst>
              <a:ext uri="{FF2B5EF4-FFF2-40B4-BE49-F238E27FC236}">
                <a16:creationId xmlns:a16="http://schemas.microsoft.com/office/drawing/2014/main" id="{E47B99D8-5D5A-43FD-A7D0-477C860A775A}"/>
              </a:ext>
            </a:extLst>
          </p:cNvPr>
          <p:cNvSpPr/>
          <p:nvPr/>
        </p:nvSpPr>
        <p:spPr>
          <a:xfrm rot="10800000" flipV="1">
            <a:off x="-20638" y="4508500"/>
            <a:ext cx="7942263" cy="6715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7" name="Rectangle 7">
            <a:extLst>
              <a:ext uri="{FF2B5EF4-FFF2-40B4-BE49-F238E27FC236}">
                <a16:creationId xmlns:a16="http://schemas.microsoft.com/office/drawing/2014/main" id="{3A548FB1-4C9E-4B72-B9EA-871ED20782D2}"/>
              </a:ext>
            </a:extLst>
          </p:cNvPr>
          <p:cNvSpPr/>
          <p:nvPr/>
        </p:nvSpPr>
        <p:spPr>
          <a:xfrm rot="5400000" flipV="1">
            <a:off x="7364413" y="3363912"/>
            <a:ext cx="1098550" cy="25304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4" name="Subtitle 2">
            <a:extLst>
              <a:ext uri="{FF2B5EF4-FFF2-40B4-BE49-F238E27FC236}">
                <a16:creationId xmlns:a16="http://schemas.microsoft.com/office/drawing/2014/main" id="{22911DDB-8D76-4157-8D1E-28ACEA5E5056}"/>
              </a:ext>
            </a:extLst>
          </p:cNvPr>
          <p:cNvSpPr txBox="1">
            <a:spLocks/>
          </p:cNvSpPr>
          <p:nvPr/>
        </p:nvSpPr>
        <p:spPr>
          <a:xfrm>
            <a:off x="614363" y="1418326"/>
            <a:ext cx="7843837" cy="6556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800" dirty="0">
                <a:solidFill>
                  <a:schemeClr val="tx1">
                    <a:lumMod val="75000"/>
                  </a:schemeClr>
                </a:solidFill>
                <a:latin typeface="Impact" panose="020B0806030902050204" pitchFamily="34" charset="0"/>
              </a:rPr>
              <a:t>The following define your organization’s culture:</a:t>
            </a:r>
            <a:endParaRPr lang="en-US" sz="2800" dirty="0">
              <a:solidFill>
                <a:schemeClr val="tx1">
                  <a:lumMod val="75000"/>
                </a:schemeClr>
              </a:solidFill>
              <a:latin typeface="Impact" panose="020B0806030902050204" pitchFamily="34" charset="0"/>
              <a:cs typeface="Oswald Light"/>
            </a:endParaRPr>
          </a:p>
        </p:txBody>
      </p:sp>
      <p:sp>
        <p:nvSpPr>
          <p:cNvPr id="43" name="TextBox 42">
            <a:extLst>
              <a:ext uri="{FF2B5EF4-FFF2-40B4-BE49-F238E27FC236}">
                <a16:creationId xmlns:a16="http://schemas.microsoft.com/office/drawing/2014/main" id="{E72D5D58-6D13-4B5C-95E4-3B91CE0C4028}"/>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CULTURE</a:t>
            </a:r>
          </a:p>
        </p:txBody>
      </p:sp>
      <p:sp>
        <p:nvSpPr>
          <p:cNvPr id="48" name="Oval 47">
            <a:extLst>
              <a:ext uri="{FF2B5EF4-FFF2-40B4-BE49-F238E27FC236}">
                <a16:creationId xmlns:a16="http://schemas.microsoft.com/office/drawing/2014/main" id="{0551CF4C-93C1-4BF8-957E-C96AFD2E5B2F}"/>
              </a:ext>
            </a:extLst>
          </p:cNvPr>
          <p:cNvSpPr/>
          <p:nvPr/>
        </p:nvSpPr>
        <p:spPr>
          <a:xfrm>
            <a:off x="3475038" y="1993900"/>
            <a:ext cx="2206625"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a:extLst>
              <a:ext uri="{FF2B5EF4-FFF2-40B4-BE49-F238E27FC236}">
                <a16:creationId xmlns:a16="http://schemas.microsoft.com/office/drawing/2014/main" id="{1DCC8272-48FA-4FD9-96E0-C83A0EE37F66}"/>
              </a:ext>
            </a:extLst>
          </p:cNvPr>
          <p:cNvSpPr/>
          <p:nvPr/>
        </p:nvSpPr>
        <p:spPr>
          <a:xfrm>
            <a:off x="6216650" y="1993900"/>
            <a:ext cx="2206625"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8" name="Picture 21">
            <a:extLst>
              <a:ext uri="{FF2B5EF4-FFF2-40B4-BE49-F238E27FC236}">
                <a16:creationId xmlns:a16="http://schemas.microsoft.com/office/drawing/2014/main" id="{D6BBF022-BEDE-478C-AD25-DAF129E33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a:extLst>
              <a:ext uri="{FF2B5EF4-FFF2-40B4-BE49-F238E27FC236}">
                <a16:creationId xmlns:a16="http://schemas.microsoft.com/office/drawing/2014/main" id="{AD01B614-761E-4D13-AF19-A522C254CCFB}"/>
              </a:ext>
            </a:extLst>
          </p:cNvPr>
          <p:cNvPicPr>
            <a:picLocks noChangeAspect="1" noChangeArrowheads="1"/>
          </p:cNvPicPr>
          <p:nvPr/>
        </p:nvPicPr>
        <p:blipFill>
          <a:blip r:embed="rId4"/>
          <a:stretch>
            <a:fillRect/>
          </a:stretch>
        </p:blipFill>
        <p:spPr bwMode="auto">
          <a:xfrm>
            <a:off x="614363" y="2344712"/>
            <a:ext cx="2276475"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a:extLst>
              <a:ext uri="{FF2B5EF4-FFF2-40B4-BE49-F238E27FC236}">
                <a16:creationId xmlns:a16="http://schemas.microsoft.com/office/drawing/2014/main" id="{8C8203A5-FDD6-49BC-9F47-D0CD0B0AD355}"/>
              </a:ext>
            </a:extLst>
          </p:cNvPr>
          <p:cNvPicPr>
            <a:picLocks noChangeAspect="1" noChangeArrowheads="1"/>
          </p:cNvPicPr>
          <p:nvPr/>
        </p:nvPicPr>
        <p:blipFill>
          <a:blip r:embed="rId5"/>
          <a:stretch>
            <a:fillRect/>
          </a:stretch>
        </p:blipFill>
        <p:spPr bwMode="auto">
          <a:xfrm>
            <a:off x="3440113" y="2344712"/>
            <a:ext cx="2276475"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
            <a:extLst>
              <a:ext uri="{FF2B5EF4-FFF2-40B4-BE49-F238E27FC236}">
                <a16:creationId xmlns:a16="http://schemas.microsoft.com/office/drawing/2014/main" id="{F126648A-CF3B-471F-8834-80C812E05F26}"/>
              </a:ext>
            </a:extLst>
          </p:cNvPr>
          <p:cNvPicPr>
            <a:picLocks noChangeAspect="1" noChangeArrowheads="1"/>
          </p:cNvPicPr>
          <p:nvPr/>
        </p:nvPicPr>
        <p:blipFill>
          <a:blip r:embed="rId6"/>
          <a:stretch>
            <a:fillRect/>
          </a:stretch>
        </p:blipFill>
        <p:spPr bwMode="auto">
          <a:xfrm>
            <a:off x="6181725" y="2344712"/>
            <a:ext cx="2276475"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ED609463-18D6-4EFF-AF9D-F2F514D89438}"/>
              </a:ext>
            </a:extLst>
          </p:cNvPr>
          <p:cNvSpPr/>
          <p:nvPr/>
        </p:nvSpPr>
        <p:spPr bwMode="auto">
          <a:xfrm>
            <a:off x="3816350" y="401638"/>
            <a:ext cx="936625"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43"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F0D688-A75F-4A1F-98F2-590FD06BC68D}"/>
              </a:ext>
            </a:extLst>
          </p:cNvPr>
          <p:cNvSpPr/>
          <p:nvPr/>
        </p:nvSpPr>
        <p:spPr>
          <a:xfrm>
            <a:off x="4321175" y="-28575"/>
            <a:ext cx="4867275" cy="52181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Lst>
            <a:ahLst/>
            <a:cxnLst>
              <a:cxn ang="0">
                <a:pos x="connsiteX0" y="connsiteY0"/>
              </a:cxn>
              <a:cxn ang="0">
                <a:pos x="connsiteX1" y="connsiteY1"/>
              </a:cxn>
              <a:cxn ang="0">
                <a:pos x="connsiteX2" y="connsiteY2"/>
              </a:cxn>
              <a:cxn ang="0">
                <a:pos x="connsiteX3" y="connsiteY3"/>
              </a:cxn>
            </a:cxnLst>
            <a:rect l="l" t="t" r="r" b="b"/>
            <a:pathLst>
              <a:path w="4867070" h="5164478">
                <a:moveTo>
                  <a:pt x="0" y="5152904"/>
                </a:moveTo>
                <a:lnTo>
                  <a:pt x="4843921" y="0"/>
                </a:lnTo>
                <a:lnTo>
                  <a:pt x="4867070" y="5164478"/>
                </a:lnTo>
                <a:lnTo>
                  <a:pt x="0" y="5152904"/>
                </a:lnTo>
                <a:close/>
              </a:path>
            </a:pathLst>
          </a:custGeom>
          <a:solidFill>
            <a:srgbClr val="193865">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B90C2F72-DDB4-4548-BCD1-DB144C4EC3AD}"/>
              </a:ext>
            </a:extLst>
          </p:cNvPr>
          <p:cNvSpPr txBox="1">
            <a:spLocks noChangeArrowheads="1"/>
          </p:cNvSpPr>
          <p:nvPr/>
        </p:nvSpPr>
        <p:spPr bwMode="auto">
          <a:xfrm>
            <a:off x="634035" y="1358165"/>
            <a:ext cx="53302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cap="all" dirty="0">
                <a:solidFill>
                  <a:srgbClr val="193865"/>
                </a:solidFill>
                <a:latin typeface="Impact" panose="020B0806030902050204" pitchFamily="34" charset="0"/>
              </a:rPr>
              <a:t>CLICK HERE TO ADD TITLE</a:t>
            </a:r>
          </a:p>
        </p:txBody>
      </p:sp>
      <p:sp>
        <p:nvSpPr>
          <p:cNvPr id="4" name="TextBox 3">
            <a:extLst>
              <a:ext uri="{FF2B5EF4-FFF2-40B4-BE49-F238E27FC236}">
                <a16:creationId xmlns:a16="http://schemas.microsoft.com/office/drawing/2014/main" id="{C6C1BDD8-E361-4C13-B867-69C3A48AC532}"/>
              </a:ext>
            </a:extLst>
          </p:cNvPr>
          <p:cNvSpPr txBox="1">
            <a:spLocks noChangeArrowheads="1"/>
          </p:cNvSpPr>
          <p:nvPr/>
        </p:nvSpPr>
        <p:spPr bwMode="auto">
          <a:xfrm>
            <a:off x="2626519" y="2927825"/>
            <a:ext cx="3389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srgbClr val="00BBFE"/>
                </a:solidFill>
                <a:latin typeface="Impact" panose="020B0806030902050204" pitchFamily="34" charset="0"/>
              </a:rPr>
              <a:t>Click here to add subtitle</a:t>
            </a:r>
          </a:p>
        </p:txBody>
      </p:sp>
      <p:sp>
        <p:nvSpPr>
          <p:cNvPr id="9" name="Rectangle 7">
            <a:extLst>
              <a:ext uri="{FF2B5EF4-FFF2-40B4-BE49-F238E27FC236}">
                <a16:creationId xmlns:a16="http://schemas.microsoft.com/office/drawing/2014/main" id="{2F39268D-3EF5-4F6D-AB69-14AC3B2D785D}"/>
              </a:ext>
            </a:extLst>
          </p:cNvPr>
          <p:cNvSpPr/>
          <p:nvPr/>
        </p:nvSpPr>
        <p:spPr>
          <a:xfrm flipV="1">
            <a:off x="5964238" y="-28575"/>
            <a:ext cx="3208337" cy="32797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928571"/>
              <a:gd name="connsiteY0" fmla="*/ 5152904 h 5164478"/>
              <a:gd name="connsiteX1" fmla="*/ 4905422 w 4928571"/>
              <a:gd name="connsiteY1" fmla="*/ 0 h 5164478"/>
              <a:gd name="connsiteX2" fmla="*/ 4928571 w 4928571"/>
              <a:gd name="connsiteY2" fmla="*/ 5164478 h 5164478"/>
              <a:gd name="connsiteX3" fmla="*/ 0 w 4928571"/>
              <a:gd name="connsiteY3" fmla="*/ 5152904 h 5164478"/>
              <a:gd name="connsiteX0" fmla="*/ 0 w 4928571"/>
              <a:gd name="connsiteY0" fmla="*/ 5152904 h 5152904"/>
              <a:gd name="connsiteX1" fmla="*/ 4905422 w 4928571"/>
              <a:gd name="connsiteY1" fmla="*/ 0 h 5152904"/>
              <a:gd name="connsiteX2" fmla="*/ 4928571 w 4928571"/>
              <a:gd name="connsiteY2" fmla="*/ 5128934 h 5152904"/>
              <a:gd name="connsiteX3" fmla="*/ 0 w 4928571"/>
              <a:gd name="connsiteY3" fmla="*/ 5152904 h 5152904"/>
              <a:gd name="connsiteX0" fmla="*/ 0 w 4937356"/>
              <a:gd name="connsiteY0" fmla="*/ 5108473 h 5128934"/>
              <a:gd name="connsiteX1" fmla="*/ 4914207 w 4937356"/>
              <a:gd name="connsiteY1" fmla="*/ 0 h 5128934"/>
              <a:gd name="connsiteX2" fmla="*/ 4937356 w 4937356"/>
              <a:gd name="connsiteY2" fmla="*/ 5128934 h 5128934"/>
              <a:gd name="connsiteX3" fmla="*/ 0 w 4937356"/>
              <a:gd name="connsiteY3" fmla="*/ 5108473 h 5128934"/>
              <a:gd name="connsiteX0" fmla="*/ 0 w 5034001"/>
              <a:gd name="connsiteY0" fmla="*/ 5152904 h 5152904"/>
              <a:gd name="connsiteX1" fmla="*/ 5010852 w 5034001"/>
              <a:gd name="connsiteY1" fmla="*/ 0 h 5152904"/>
              <a:gd name="connsiteX2" fmla="*/ 5034001 w 5034001"/>
              <a:gd name="connsiteY2" fmla="*/ 5128934 h 5152904"/>
              <a:gd name="connsiteX3" fmla="*/ 0 w 5034001"/>
              <a:gd name="connsiteY3" fmla="*/ 5152904 h 5152904"/>
              <a:gd name="connsiteX0" fmla="*/ 0 w 5010852"/>
              <a:gd name="connsiteY0" fmla="*/ 5152904 h 5164479"/>
              <a:gd name="connsiteX1" fmla="*/ 5010852 w 5010852"/>
              <a:gd name="connsiteY1" fmla="*/ 0 h 5164479"/>
              <a:gd name="connsiteX2" fmla="*/ 4998857 w 5010852"/>
              <a:gd name="connsiteY2" fmla="*/ 5164479 h 5164479"/>
              <a:gd name="connsiteX3" fmla="*/ 0 w 5010852"/>
              <a:gd name="connsiteY3" fmla="*/ 5152904 h 5164479"/>
              <a:gd name="connsiteX0" fmla="*/ 0 w 5072353"/>
              <a:gd name="connsiteY0" fmla="*/ 5179562 h 5179562"/>
              <a:gd name="connsiteX1" fmla="*/ 5072353 w 5072353"/>
              <a:gd name="connsiteY1" fmla="*/ 0 h 5179562"/>
              <a:gd name="connsiteX2" fmla="*/ 5060358 w 5072353"/>
              <a:gd name="connsiteY2" fmla="*/ 5164479 h 5179562"/>
              <a:gd name="connsiteX3" fmla="*/ 0 w 5072353"/>
              <a:gd name="connsiteY3" fmla="*/ 5179562 h 5179562"/>
              <a:gd name="connsiteX0" fmla="*/ 0 w 5098710"/>
              <a:gd name="connsiteY0" fmla="*/ 5135129 h 5164479"/>
              <a:gd name="connsiteX1" fmla="*/ 5098710 w 5098710"/>
              <a:gd name="connsiteY1" fmla="*/ 0 h 5164479"/>
              <a:gd name="connsiteX2" fmla="*/ 5086715 w 5098710"/>
              <a:gd name="connsiteY2" fmla="*/ 5164479 h 5164479"/>
              <a:gd name="connsiteX3" fmla="*/ 0 w 5098710"/>
              <a:gd name="connsiteY3" fmla="*/ 5135129 h 5164479"/>
              <a:gd name="connsiteX0" fmla="*/ 0 w 5098710"/>
              <a:gd name="connsiteY0" fmla="*/ 5170675 h 5170675"/>
              <a:gd name="connsiteX1" fmla="*/ 5098710 w 5098710"/>
              <a:gd name="connsiteY1" fmla="*/ 0 h 5170675"/>
              <a:gd name="connsiteX2" fmla="*/ 5086715 w 5098710"/>
              <a:gd name="connsiteY2" fmla="*/ 5164479 h 5170675"/>
              <a:gd name="connsiteX3" fmla="*/ 0 w 5098710"/>
              <a:gd name="connsiteY3" fmla="*/ 5170675 h 5170675"/>
              <a:gd name="connsiteX0" fmla="*/ 0 w 5098710"/>
              <a:gd name="connsiteY0" fmla="*/ 5144017 h 5164479"/>
              <a:gd name="connsiteX1" fmla="*/ 5098710 w 5098710"/>
              <a:gd name="connsiteY1" fmla="*/ 0 h 5164479"/>
              <a:gd name="connsiteX2" fmla="*/ 5086715 w 5098710"/>
              <a:gd name="connsiteY2" fmla="*/ 5164479 h 5164479"/>
              <a:gd name="connsiteX3" fmla="*/ 0 w 5098710"/>
              <a:gd name="connsiteY3" fmla="*/ 5144017 h 5164479"/>
              <a:gd name="connsiteX0" fmla="*/ 0 w 5098710"/>
              <a:gd name="connsiteY0" fmla="*/ 5172533 h 5172533"/>
              <a:gd name="connsiteX1" fmla="*/ 5098710 w 5098710"/>
              <a:gd name="connsiteY1" fmla="*/ 0 h 5172533"/>
              <a:gd name="connsiteX2" fmla="*/ 5086715 w 5098710"/>
              <a:gd name="connsiteY2" fmla="*/ 5164479 h 5172533"/>
              <a:gd name="connsiteX3" fmla="*/ 0 w 5098710"/>
              <a:gd name="connsiteY3" fmla="*/ 5172533 h 5172533"/>
              <a:gd name="connsiteX0" fmla="*/ 0 w 5098710"/>
              <a:gd name="connsiteY0" fmla="*/ 5172533 h 5192997"/>
              <a:gd name="connsiteX1" fmla="*/ 5098710 w 5098710"/>
              <a:gd name="connsiteY1" fmla="*/ 0 h 5192997"/>
              <a:gd name="connsiteX2" fmla="*/ 5079667 w 5098710"/>
              <a:gd name="connsiteY2" fmla="*/ 5192997 h 5192997"/>
              <a:gd name="connsiteX3" fmla="*/ 0 w 5098710"/>
              <a:gd name="connsiteY3" fmla="*/ 5172533 h 5192997"/>
              <a:gd name="connsiteX0" fmla="*/ 0 w 5126905"/>
              <a:gd name="connsiteY0" fmla="*/ 5193920 h 5193920"/>
              <a:gd name="connsiteX1" fmla="*/ 5126905 w 5126905"/>
              <a:gd name="connsiteY1" fmla="*/ 0 h 5193920"/>
              <a:gd name="connsiteX2" fmla="*/ 5107862 w 5126905"/>
              <a:gd name="connsiteY2" fmla="*/ 5192997 h 5193920"/>
              <a:gd name="connsiteX3" fmla="*/ 0 w 5126905"/>
              <a:gd name="connsiteY3" fmla="*/ 5193920 h 5193920"/>
              <a:gd name="connsiteX0" fmla="*/ 0 w 5126905"/>
              <a:gd name="connsiteY0" fmla="*/ 5193920 h 5207255"/>
              <a:gd name="connsiteX1" fmla="*/ 5126905 w 5126905"/>
              <a:gd name="connsiteY1" fmla="*/ 0 h 5207255"/>
              <a:gd name="connsiteX2" fmla="*/ 5093765 w 5126905"/>
              <a:gd name="connsiteY2" fmla="*/ 5207255 h 5207255"/>
              <a:gd name="connsiteX3" fmla="*/ 0 w 5126905"/>
              <a:gd name="connsiteY3" fmla="*/ 5193920 h 5207255"/>
              <a:gd name="connsiteX0" fmla="*/ 0 w 5141002"/>
              <a:gd name="connsiteY0" fmla="*/ 5293727 h 5293727"/>
              <a:gd name="connsiteX1" fmla="*/ 5141002 w 5141002"/>
              <a:gd name="connsiteY1" fmla="*/ 0 h 5293727"/>
              <a:gd name="connsiteX2" fmla="*/ 5107862 w 5141002"/>
              <a:gd name="connsiteY2" fmla="*/ 5207255 h 5293727"/>
              <a:gd name="connsiteX3" fmla="*/ 0 w 5141002"/>
              <a:gd name="connsiteY3" fmla="*/ 5293727 h 5293727"/>
              <a:gd name="connsiteX0" fmla="*/ 0 w 5150761"/>
              <a:gd name="connsiteY0" fmla="*/ 5293727 h 5299933"/>
              <a:gd name="connsiteX1" fmla="*/ 5141002 w 5150761"/>
              <a:gd name="connsiteY1" fmla="*/ 0 h 5299933"/>
              <a:gd name="connsiteX2" fmla="*/ 5150154 w 5150761"/>
              <a:gd name="connsiteY2" fmla="*/ 5299933 h 5299933"/>
              <a:gd name="connsiteX3" fmla="*/ 0 w 5150761"/>
              <a:gd name="connsiteY3" fmla="*/ 5293727 h 5299933"/>
              <a:gd name="connsiteX0" fmla="*/ 0 w 5178956"/>
              <a:gd name="connsiteY0" fmla="*/ 5307985 h 5307985"/>
              <a:gd name="connsiteX1" fmla="*/ 5169196 w 5178956"/>
              <a:gd name="connsiteY1" fmla="*/ 0 h 5307985"/>
              <a:gd name="connsiteX2" fmla="*/ 5178348 w 5178956"/>
              <a:gd name="connsiteY2" fmla="*/ 5299933 h 5307985"/>
              <a:gd name="connsiteX3" fmla="*/ 0 w 5178956"/>
              <a:gd name="connsiteY3" fmla="*/ 5307985 h 5307985"/>
              <a:gd name="connsiteX0" fmla="*/ 0 w 5178955"/>
              <a:gd name="connsiteY0" fmla="*/ 5307985 h 5321320"/>
              <a:gd name="connsiteX1" fmla="*/ 5169196 w 5178955"/>
              <a:gd name="connsiteY1" fmla="*/ 0 h 5321320"/>
              <a:gd name="connsiteX2" fmla="*/ 5178347 w 5178955"/>
              <a:gd name="connsiteY2" fmla="*/ 5321320 h 5321320"/>
              <a:gd name="connsiteX3" fmla="*/ 0 w 5178955"/>
              <a:gd name="connsiteY3" fmla="*/ 5307985 h 5321320"/>
              <a:gd name="connsiteX0" fmla="*/ 0 w 5178955"/>
              <a:gd name="connsiteY0" fmla="*/ 5343630 h 5343630"/>
              <a:gd name="connsiteX1" fmla="*/ 5169196 w 5178955"/>
              <a:gd name="connsiteY1" fmla="*/ 0 h 5343630"/>
              <a:gd name="connsiteX2" fmla="*/ 5178347 w 5178955"/>
              <a:gd name="connsiteY2" fmla="*/ 5321320 h 5343630"/>
              <a:gd name="connsiteX3" fmla="*/ 0 w 5178955"/>
              <a:gd name="connsiteY3" fmla="*/ 5343630 h 5343630"/>
              <a:gd name="connsiteX0" fmla="*/ 0 w 5169196"/>
              <a:gd name="connsiteY0" fmla="*/ 5343630 h 5343630"/>
              <a:gd name="connsiteX1" fmla="*/ 5169196 w 5169196"/>
              <a:gd name="connsiteY1" fmla="*/ 0 h 5343630"/>
              <a:gd name="connsiteX2" fmla="*/ 5164250 w 5169196"/>
              <a:gd name="connsiteY2" fmla="*/ 5342707 h 5343630"/>
              <a:gd name="connsiteX3" fmla="*/ 0 w 5169196"/>
              <a:gd name="connsiteY3" fmla="*/ 5343630 h 5343630"/>
            </a:gdLst>
            <a:ahLst/>
            <a:cxnLst>
              <a:cxn ang="0">
                <a:pos x="connsiteX0" y="connsiteY0"/>
              </a:cxn>
              <a:cxn ang="0">
                <a:pos x="connsiteX1" y="connsiteY1"/>
              </a:cxn>
              <a:cxn ang="0">
                <a:pos x="connsiteX2" y="connsiteY2"/>
              </a:cxn>
              <a:cxn ang="0">
                <a:pos x="connsiteX3" y="connsiteY3"/>
              </a:cxn>
            </a:cxnLst>
            <a:rect l="l" t="t" r="r" b="b"/>
            <a:pathLst>
              <a:path w="5169196" h="5343630">
                <a:moveTo>
                  <a:pt x="0" y="5343630"/>
                </a:moveTo>
                <a:lnTo>
                  <a:pt x="5169196" y="0"/>
                </a:lnTo>
                <a:cubicBezTo>
                  <a:pt x="5165198" y="1721493"/>
                  <a:pt x="5168248" y="3621214"/>
                  <a:pt x="5164250" y="5342707"/>
                </a:cubicBezTo>
                <a:lnTo>
                  <a:pt x="0" y="5343630"/>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4102" name="Picture 1">
            <a:extLst>
              <a:ext uri="{FF2B5EF4-FFF2-40B4-BE49-F238E27FC236}">
                <a16:creationId xmlns:a16="http://schemas.microsoft.com/office/drawing/2014/main" id="{B5DF92CD-0427-4A5A-A448-68DA7111FE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3413" y="65088"/>
            <a:ext cx="15398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924051"/>
            <a:ext cx="7845174" cy="308122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The state’s executive leaders and managers must </a:t>
            </a:r>
            <a:r>
              <a:rPr lang="en-US" sz="1800" b="1" dirty="0">
                <a:solidFill>
                  <a:schemeClr val="tx1">
                    <a:lumMod val="75000"/>
                  </a:schemeClr>
                </a:solidFill>
                <a:latin typeface="Garamond" panose="02020404030301010803" pitchFamily="18" charset="0"/>
              </a:rPr>
              <a:t>create a visual picture of what the organization wants to achieve</a:t>
            </a:r>
            <a:r>
              <a:rPr lang="en-US" sz="1800" dirty="0">
                <a:solidFill>
                  <a:schemeClr val="tx1">
                    <a:lumMod val="75000"/>
                  </a:schemeClr>
                </a:solidFill>
                <a:latin typeface="Garamond" panose="02020404030301010803" pitchFamily="18" charset="0"/>
              </a:rPr>
              <a:t> and define the values that need to be portrayed. </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Culture in state government (in most cases) is </a:t>
            </a:r>
            <a:r>
              <a:rPr lang="en-US" sz="1800" b="1" dirty="0">
                <a:solidFill>
                  <a:schemeClr val="tx1">
                    <a:lumMod val="75000"/>
                  </a:schemeClr>
                </a:solidFill>
                <a:latin typeface="Garamond" panose="02020404030301010803" pitchFamily="18" charset="0"/>
              </a:rPr>
              <a:t>defined by the Governor</a:t>
            </a:r>
            <a:r>
              <a:rPr lang="en-US" sz="1800" dirty="0">
                <a:solidFill>
                  <a:schemeClr val="tx1">
                    <a:lumMod val="75000"/>
                  </a:schemeClr>
                </a:solidFill>
                <a:latin typeface="Garamond" panose="02020404030301010803" pitchFamily="18" charset="0"/>
              </a:rPr>
              <a:t>. </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Human Resources will </a:t>
            </a:r>
            <a:r>
              <a:rPr lang="en-US" sz="1800" b="1" dirty="0">
                <a:solidFill>
                  <a:schemeClr val="tx1">
                    <a:lumMod val="75000"/>
                  </a:schemeClr>
                </a:solidFill>
                <a:latin typeface="Garamond" panose="02020404030301010803" pitchFamily="18" charset="0"/>
              </a:rPr>
              <a:t>build policies to support the culture </a:t>
            </a:r>
            <a:r>
              <a:rPr lang="en-US" sz="1800" dirty="0">
                <a:solidFill>
                  <a:schemeClr val="tx1">
                    <a:lumMod val="75000"/>
                  </a:schemeClr>
                </a:solidFill>
                <a:latin typeface="Garamond" panose="02020404030301010803" pitchFamily="18" charset="0"/>
              </a:rPr>
              <a:t>and ensure that such culture is aligned and reinforced with workforce practices.</a:t>
            </a: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592A52-8CBA-4E94-9E40-AF91202B9F1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CULTURE SOLUTIONS	</a:t>
            </a:r>
          </a:p>
        </p:txBody>
      </p:sp>
      <p:sp>
        <p:nvSpPr>
          <p:cNvPr id="11" name="Oval 10">
            <a:extLst>
              <a:ext uri="{FF2B5EF4-FFF2-40B4-BE49-F238E27FC236}">
                <a16:creationId xmlns:a16="http://schemas.microsoft.com/office/drawing/2014/main" id="{AB5AF934-F2EB-4CDF-8BCC-80A11EF00C12}"/>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94051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C441E82-2718-4C53-80DD-3EBB0FAD5216}"/>
              </a:ext>
            </a:extLst>
          </p:cNvPr>
          <p:cNvPicPr>
            <a:picLocks noChangeAspect="1" noChangeArrowheads="1"/>
          </p:cNvPicPr>
          <p:nvPr/>
        </p:nvPicPr>
        <p:blipFill>
          <a:blip r:embed="rId3"/>
          <a:stretch>
            <a:fillRect/>
          </a:stretch>
        </p:blipFill>
        <p:spPr bwMode="auto">
          <a:xfrm>
            <a:off x="4816182" y="1685925"/>
            <a:ext cx="182144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a:extLst>
              <a:ext uri="{FF2B5EF4-FFF2-40B4-BE49-F238E27FC236}">
                <a16:creationId xmlns:a16="http://schemas.microsoft.com/office/drawing/2014/main" id="{13016766-0ED7-4453-B70A-C5534C5A87A0}"/>
              </a:ext>
            </a:extLst>
          </p:cNvPr>
          <p:cNvPicPr>
            <a:picLocks noChangeAspect="1" noChangeArrowheads="1"/>
          </p:cNvPicPr>
          <p:nvPr/>
        </p:nvPicPr>
        <p:blipFill>
          <a:blip r:embed="rId4"/>
          <a:stretch>
            <a:fillRect/>
          </a:stretch>
        </p:blipFill>
        <p:spPr bwMode="auto">
          <a:xfrm>
            <a:off x="2673058" y="3180101"/>
            <a:ext cx="1821446"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6B22303F-B0A1-42BF-B9D3-97353B07FA26}"/>
              </a:ext>
            </a:extLst>
          </p:cNvPr>
          <p:cNvPicPr>
            <a:picLocks noChangeAspect="1" noChangeArrowheads="1"/>
          </p:cNvPicPr>
          <p:nvPr/>
        </p:nvPicPr>
        <p:blipFill>
          <a:blip r:embed="rId5"/>
          <a:stretch>
            <a:fillRect/>
          </a:stretch>
        </p:blipFill>
        <p:spPr bwMode="auto">
          <a:xfrm>
            <a:off x="514747" y="1689100"/>
            <a:ext cx="1816894"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a:extLst>
              <a:ext uri="{FF2B5EF4-FFF2-40B4-BE49-F238E27FC236}">
                <a16:creationId xmlns:a16="http://schemas.microsoft.com/office/drawing/2014/main" id="{620F9D2E-95D7-4978-AB88-4C20FE636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638" y="4572000"/>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
            <a:extLst>
              <a:ext uri="{FF2B5EF4-FFF2-40B4-BE49-F238E27FC236}">
                <a16:creationId xmlns:a16="http://schemas.microsoft.com/office/drawing/2014/main" id="{D2FCEE17-CEBE-44C9-8996-396FF18B3531}"/>
              </a:ext>
            </a:extLst>
          </p:cNvPr>
          <p:cNvSpPr/>
          <p:nvPr/>
        </p:nvSpPr>
        <p:spPr>
          <a:xfrm rot="10800000">
            <a:off x="-20638" y="-19050"/>
            <a:ext cx="8024813" cy="1728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7" name="Subtitle 2">
            <a:extLst>
              <a:ext uri="{FF2B5EF4-FFF2-40B4-BE49-F238E27FC236}">
                <a16:creationId xmlns:a16="http://schemas.microsoft.com/office/drawing/2014/main" id="{9A1084A0-0641-4BEC-AAE3-A6D52E6E4584}"/>
              </a:ext>
            </a:extLst>
          </p:cNvPr>
          <p:cNvSpPr txBox="1">
            <a:spLocks/>
          </p:cNvSpPr>
          <p:nvPr/>
        </p:nvSpPr>
        <p:spPr>
          <a:xfrm>
            <a:off x="455216" y="2910886"/>
            <a:ext cx="1876425" cy="223261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cs typeface="Oswald Regular"/>
              </a:rPr>
              <a:t>Visualize</a:t>
            </a:r>
          </a:p>
          <a:p>
            <a:pPr fontAlgn="auto">
              <a:spcAft>
                <a:spcPts val="0"/>
              </a:spcAft>
              <a:defRPr/>
            </a:pPr>
            <a:r>
              <a:rPr lang="en-US" sz="1600" dirty="0">
                <a:solidFill>
                  <a:schemeClr val="tx1">
                    <a:lumMod val="75000"/>
                  </a:schemeClr>
                </a:solidFill>
                <a:latin typeface="Garamond" panose="02020404030301010803" pitchFamily="18" charset="0"/>
              </a:rPr>
              <a:t>Create a visual picture of what needs to be achieved and define the values that need to be portrayed</a:t>
            </a:r>
            <a:endParaRPr lang="en-US" sz="1600" dirty="0">
              <a:solidFill>
                <a:schemeClr val="tx1">
                  <a:lumMod val="75000"/>
                </a:schemeClr>
              </a:solidFill>
              <a:latin typeface="Garamond" panose="02020404030301010803" pitchFamily="18" charset="0"/>
              <a:cs typeface="Oswald Regular"/>
            </a:endParaRPr>
          </a:p>
        </p:txBody>
      </p:sp>
      <p:sp>
        <p:nvSpPr>
          <p:cNvPr id="117" name="Subtitle 2">
            <a:extLst>
              <a:ext uri="{FF2B5EF4-FFF2-40B4-BE49-F238E27FC236}">
                <a16:creationId xmlns:a16="http://schemas.microsoft.com/office/drawing/2014/main" id="{CAB2DE85-D694-4025-B2D2-F825777CC3E7}"/>
              </a:ext>
            </a:extLst>
          </p:cNvPr>
          <p:cNvSpPr txBox="1">
            <a:spLocks/>
          </p:cNvSpPr>
          <p:nvPr/>
        </p:nvSpPr>
        <p:spPr>
          <a:xfrm>
            <a:off x="4787900" y="2946734"/>
            <a:ext cx="1876425" cy="18367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rPr>
              <a:t>Engage</a:t>
            </a:r>
          </a:p>
          <a:p>
            <a:pPr fontAlgn="auto">
              <a:spcAft>
                <a:spcPts val="0"/>
              </a:spcAft>
              <a:defRPr/>
            </a:pPr>
            <a:r>
              <a:rPr lang="en-US" sz="1600" dirty="0">
                <a:solidFill>
                  <a:schemeClr val="tx1">
                    <a:lumMod val="75000"/>
                  </a:schemeClr>
                </a:solidFill>
                <a:latin typeface="Garamond" panose="02020404030301010803" pitchFamily="18" charset="0"/>
              </a:rPr>
              <a:t>Promote employee engagement; Support mentoring and job shadowing</a:t>
            </a:r>
          </a:p>
        </p:txBody>
      </p:sp>
      <p:sp>
        <p:nvSpPr>
          <p:cNvPr id="118" name="Subtitle 2">
            <a:extLst>
              <a:ext uri="{FF2B5EF4-FFF2-40B4-BE49-F238E27FC236}">
                <a16:creationId xmlns:a16="http://schemas.microsoft.com/office/drawing/2014/main" id="{5309EC8E-02A2-4EC2-94C7-A951BB2E11F6}"/>
              </a:ext>
            </a:extLst>
          </p:cNvPr>
          <p:cNvSpPr txBox="1">
            <a:spLocks/>
          </p:cNvSpPr>
          <p:nvPr/>
        </p:nvSpPr>
        <p:spPr>
          <a:xfrm>
            <a:off x="2646363" y="1344613"/>
            <a:ext cx="1876425" cy="169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rPr>
              <a:t>Train</a:t>
            </a:r>
          </a:p>
          <a:p>
            <a:r>
              <a:rPr lang="en-US" sz="1600" dirty="0">
                <a:solidFill>
                  <a:schemeClr val="tx1">
                    <a:lumMod val="75000"/>
                  </a:schemeClr>
                </a:solidFill>
                <a:latin typeface="Garamond" panose="02020404030301010803" pitchFamily="18" charset="0"/>
              </a:rPr>
              <a:t>Ensure middle managers and first-line supervisors are trained on the organization’s culture</a:t>
            </a:r>
          </a:p>
        </p:txBody>
      </p:sp>
      <p:sp>
        <p:nvSpPr>
          <p:cNvPr id="119" name="Subtitle 2">
            <a:extLst>
              <a:ext uri="{FF2B5EF4-FFF2-40B4-BE49-F238E27FC236}">
                <a16:creationId xmlns:a16="http://schemas.microsoft.com/office/drawing/2014/main" id="{7641738A-C711-49F6-B54E-3F1834005FC9}"/>
              </a:ext>
            </a:extLst>
          </p:cNvPr>
          <p:cNvSpPr txBox="1">
            <a:spLocks/>
          </p:cNvSpPr>
          <p:nvPr/>
        </p:nvSpPr>
        <p:spPr>
          <a:xfrm>
            <a:off x="6945313" y="2434143"/>
            <a:ext cx="1946275" cy="59247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rPr>
              <a:t>Communicate</a:t>
            </a:r>
            <a:endParaRPr lang="en-US" sz="1200" dirty="0">
              <a:solidFill>
                <a:schemeClr val="tx1">
                  <a:lumMod val="75000"/>
                </a:schemeClr>
              </a:solidFill>
              <a:latin typeface="Garamond" panose="02020404030301010803" pitchFamily="18" charset="0"/>
            </a:endParaRPr>
          </a:p>
        </p:txBody>
      </p:sp>
      <p:sp>
        <p:nvSpPr>
          <p:cNvPr id="13" name="Rectangle 7">
            <a:extLst>
              <a:ext uri="{FF2B5EF4-FFF2-40B4-BE49-F238E27FC236}">
                <a16:creationId xmlns:a16="http://schemas.microsoft.com/office/drawing/2014/main" id="{0A03F16C-38A7-44F5-B26F-75C4CDF90E4B}"/>
              </a:ext>
            </a:extLst>
          </p:cNvPr>
          <p:cNvSpPr/>
          <p:nvPr/>
        </p:nvSpPr>
        <p:spPr>
          <a:xfrm rot="16200000">
            <a:off x="7400131" y="-754856"/>
            <a:ext cx="1019175" cy="2490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6D4397AA-03C1-45B4-BCAE-392725390849}"/>
              </a:ext>
            </a:extLst>
          </p:cNvPr>
          <p:cNvCxnSpPr/>
          <p:nvPr/>
        </p:nvCxnSpPr>
        <p:spPr>
          <a:xfrm>
            <a:off x="2527300"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52C4F2B-7D70-4492-9892-03BA8A1B3CD7}"/>
              </a:ext>
            </a:extLst>
          </p:cNvPr>
          <p:cNvCxnSpPr/>
          <p:nvPr/>
        </p:nvCxnSpPr>
        <p:spPr>
          <a:xfrm>
            <a:off x="4625975"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B09BE15-002A-4E4F-8061-1CA77DF9A398}"/>
              </a:ext>
            </a:extLst>
          </p:cNvPr>
          <p:cNvCxnSpPr/>
          <p:nvPr/>
        </p:nvCxnSpPr>
        <p:spPr>
          <a:xfrm>
            <a:off x="6831013"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17424" name="Picture 2">
            <a:extLst>
              <a:ext uri="{FF2B5EF4-FFF2-40B4-BE49-F238E27FC236}">
                <a16:creationId xmlns:a16="http://schemas.microsoft.com/office/drawing/2014/main" id="{F49ECA88-FE98-4DD7-A73C-E79C310BB3DB}"/>
              </a:ext>
            </a:extLst>
          </p:cNvPr>
          <p:cNvPicPr>
            <a:picLocks noChangeAspect="1" noChangeArrowheads="1"/>
          </p:cNvPicPr>
          <p:nvPr/>
        </p:nvPicPr>
        <p:blipFill>
          <a:blip r:embed="rId7"/>
          <a:stretch>
            <a:fillRect/>
          </a:stretch>
        </p:blipFill>
        <p:spPr bwMode="auto">
          <a:xfrm>
            <a:off x="7001273" y="3043238"/>
            <a:ext cx="181689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943DBD5-E11F-46AC-AC73-4EEEE263076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CULTURE SOLUTIONS</a:t>
            </a:r>
          </a:p>
        </p:txBody>
      </p:sp>
      <p:sp>
        <p:nvSpPr>
          <p:cNvPr id="18" name="Oval 17">
            <a:extLst>
              <a:ext uri="{FF2B5EF4-FFF2-40B4-BE49-F238E27FC236}">
                <a16:creationId xmlns:a16="http://schemas.microsoft.com/office/drawing/2014/main" id="{D68640F4-F2CC-4E80-A8F2-61402288C261}"/>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p:cTn id="31" dur="500" fill="hold"/>
                                        <p:tgtEl>
                                          <p:spTgt spid="117"/>
                                        </p:tgtEl>
                                        <p:attrNameLst>
                                          <p:attrName>ppt_w</p:attrName>
                                        </p:attrNameLst>
                                      </p:cBhvr>
                                      <p:tavLst>
                                        <p:tav tm="0">
                                          <p:val>
                                            <p:fltVal val="0"/>
                                          </p:val>
                                        </p:tav>
                                        <p:tav tm="100000">
                                          <p:val>
                                            <p:strVal val="#ppt_w"/>
                                          </p:val>
                                        </p:tav>
                                      </p:tavLst>
                                    </p:anim>
                                    <p:anim calcmode="lin" valueType="num">
                                      <p:cBhvr>
                                        <p:cTn id="32" dur="500" fill="hold"/>
                                        <p:tgtEl>
                                          <p:spTgt spid="117"/>
                                        </p:tgtEl>
                                        <p:attrNameLst>
                                          <p:attrName>ppt_h</p:attrName>
                                        </p:attrNameLst>
                                      </p:cBhvr>
                                      <p:tavLst>
                                        <p:tav tm="0">
                                          <p:val>
                                            <p:fltVal val="0"/>
                                          </p:val>
                                        </p:tav>
                                        <p:tav tm="100000">
                                          <p:val>
                                            <p:strVal val="#ppt_h"/>
                                          </p:val>
                                        </p:tav>
                                      </p:tavLst>
                                    </p:anim>
                                    <p:animEffect transition="in" filter="fade">
                                      <p:cBhvr>
                                        <p:cTn id="33" dur="500"/>
                                        <p:tgtEl>
                                          <p:spTgt spid="117"/>
                                        </p:tgtEl>
                                      </p:cBhvr>
                                    </p:animEffect>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anim calcmode="lin" valueType="num">
                                      <p:cBhvr>
                                        <p:cTn id="41" dur="500" fill="hold"/>
                                        <p:tgtEl>
                                          <p:spTgt spid="119"/>
                                        </p:tgtEl>
                                        <p:attrNameLst>
                                          <p:attrName>ppt_w</p:attrName>
                                        </p:attrNameLst>
                                      </p:cBhvr>
                                      <p:tavLst>
                                        <p:tav tm="0">
                                          <p:val>
                                            <p:fltVal val="0"/>
                                          </p:val>
                                        </p:tav>
                                        <p:tav tm="100000">
                                          <p:val>
                                            <p:strVal val="#ppt_w"/>
                                          </p:val>
                                        </p:tav>
                                      </p:tavLst>
                                    </p:anim>
                                    <p:anim calcmode="lin" valueType="num">
                                      <p:cBhvr>
                                        <p:cTn id="42" dur="500" fill="hold"/>
                                        <p:tgtEl>
                                          <p:spTgt spid="119"/>
                                        </p:tgtEl>
                                        <p:attrNameLst>
                                          <p:attrName>ppt_h</p:attrName>
                                        </p:attrNameLst>
                                      </p:cBhvr>
                                      <p:tavLst>
                                        <p:tav tm="0">
                                          <p:val>
                                            <p:fltVal val="0"/>
                                          </p:val>
                                        </p:tav>
                                        <p:tav tm="100000">
                                          <p:val>
                                            <p:strVal val="#ppt_h"/>
                                          </p:val>
                                        </p:tav>
                                      </p:tavLst>
                                    </p:anim>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7" grpId="0"/>
      <p:bldP spid="118" grpId="0"/>
      <p:bldP spid="119"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C441E82-2718-4C53-80DD-3EBB0FAD5216}"/>
              </a:ext>
            </a:extLst>
          </p:cNvPr>
          <p:cNvPicPr>
            <a:picLocks noChangeAspect="1" noChangeArrowheads="1"/>
          </p:cNvPicPr>
          <p:nvPr/>
        </p:nvPicPr>
        <p:blipFill>
          <a:blip r:embed="rId3"/>
          <a:stretch>
            <a:fillRect/>
          </a:stretch>
        </p:blipFill>
        <p:spPr bwMode="auto">
          <a:xfrm>
            <a:off x="4848740" y="1457320"/>
            <a:ext cx="175633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a:extLst>
              <a:ext uri="{FF2B5EF4-FFF2-40B4-BE49-F238E27FC236}">
                <a16:creationId xmlns:a16="http://schemas.microsoft.com/office/drawing/2014/main" id="{13016766-0ED7-4453-B70A-C5534C5A87A0}"/>
              </a:ext>
            </a:extLst>
          </p:cNvPr>
          <p:cNvPicPr>
            <a:picLocks noChangeAspect="1" noChangeArrowheads="1"/>
          </p:cNvPicPr>
          <p:nvPr/>
        </p:nvPicPr>
        <p:blipFill>
          <a:blip r:embed="rId4"/>
          <a:stretch>
            <a:fillRect/>
          </a:stretch>
        </p:blipFill>
        <p:spPr bwMode="auto">
          <a:xfrm>
            <a:off x="2690034" y="3180101"/>
            <a:ext cx="178749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6B22303F-B0A1-42BF-B9D3-97353B07FA26}"/>
              </a:ext>
            </a:extLst>
          </p:cNvPr>
          <p:cNvPicPr>
            <a:picLocks noChangeAspect="1" noChangeArrowheads="1"/>
          </p:cNvPicPr>
          <p:nvPr/>
        </p:nvPicPr>
        <p:blipFill>
          <a:blip r:embed="rId5"/>
          <a:stretch>
            <a:fillRect/>
          </a:stretch>
        </p:blipFill>
        <p:spPr bwMode="auto">
          <a:xfrm>
            <a:off x="514747" y="1457320"/>
            <a:ext cx="1816894" cy="120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a:extLst>
              <a:ext uri="{FF2B5EF4-FFF2-40B4-BE49-F238E27FC236}">
                <a16:creationId xmlns:a16="http://schemas.microsoft.com/office/drawing/2014/main" id="{620F9D2E-95D7-4978-AB88-4C20FE636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638" y="4572000"/>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
            <a:extLst>
              <a:ext uri="{FF2B5EF4-FFF2-40B4-BE49-F238E27FC236}">
                <a16:creationId xmlns:a16="http://schemas.microsoft.com/office/drawing/2014/main" id="{D2FCEE17-CEBE-44C9-8996-396FF18B3531}"/>
              </a:ext>
            </a:extLst>
          </p:cNvPr>
          <p:cNvSpPr/>
          <p:nvPr/>
        </p:nvSpPr>
        <p:spPr>
          <a:xfrm rot="10800000">
            <a:off x="-20638" y="-19050"/>
            <a:ext cx="8024813" cy="1728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7" name="Subtitle 2">
            <a:extLst>
              <a:ext uri="{FF2B5EF4-FFF2-40B4-BE49-F238E27FC236}">
                <a16:creationId xmlns:a16="http://schemas.microsoft.com/office/drawing/2014/main" id="{9A1084A0-0641-4BEC-AAE3-A6D52E6E4584}"/>
              </a:ext>
            </a:extLst>
          </p:cNvPr>
          <p:cNvSpPr txBox="1">
            <a:spLocks/>
          </p:cNvSpPr>
          <p:nvPr/>
        </p:nvSpPr>
        <p:spPr>
          <a:xfrm>
            <a:off x="455216" y="2677592"/>
            <a:ext cx="1876425" cy="223261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cs typeface="Oswald Regular"/>
              </a:rPr>
              <a:t>Partner</a:t>
            </a:r>
          </a:p>
          <a:p>
            <a:pPr fontAlgn="auto">
              <a:spcAft>
                <a:spcPts val="0"/>
              </a:spcAft>
              <a:defRPr/>
            </a:pPr>
            <a:r>
              <a:rPr lang="en-US" sz="1600" dirty="0">
                <a:solidFill>
                  <a:schemeClr val="tx1">
                    <a:lumMod val="75000"/>
                  </a:schemeClr>
                </a:solidFill>
                <a:latin typeface="Garamond" panose="02020404030301010803" pitchFamily="18" charset="0"/>
              </a:rPr>
              <a:t>Acknowledge the role of legislators as a stakeholder and build strong relationships</a:t>
            </a:r>
            <a:endParaRPr lang="en-US" sz="1600" dirty="0">
              <a:solidFill>
                <a:schemeClr val="tx1">
                  <a:lumMod val="75000"/>
                </a:schemeClr>
              </a:solidFill>
              <a:latin typeface="Garamond" panose="02020404030301010803" pitchFamily="18" charset="0"/>
              <a:cs typeface="Oswald Regular"/>
            </a:endParaRPr>
          </a:p>
        </p:txBody>
      </p:sp>
      <p:sp>
        <p:nvSpPr>
          <p:cNvPr id="117" name="Subtitle 2">
            <a:extLst>
              <a:ext uri="{FF2B5EF4-FFF2-40B4-BE49-F238E27FC236}">
                <a16:creationId xmlns:a16="http://schemas.microsoft.com/office/drawing/2014/main" id="{CAB2DE85-D694-4025-B2D2-F825777CC3E7}"/>
              </a:ext>
            </a:extLst>
          </p:cNvPr>
          <p:cNvSpPr txBox="1">
            <a:spLocks/>
          </p:cNvSpPr>
          <p:nvPr/>
        </p:nvSpPr>
        <p:spPr>
          <a:xfrm>
            <a:off x="4761205" y="2633198"/>
            <a:ext cx="1876425" cy="228169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rPr>
              <a:t>Feedback</a:t>
            </a:r>
          </a:p>
          <a:p>
            <a:pPr fontAlgn="auto">
              <a:spcAft>
                <a:spcPts val="0"/>
              </a:spcAft>
              <a:defRPr/>
            </a:pPr>
            <a:r>
              <a:rPr lang="en-US" sz="1600" dirty="0">
                <a:solidFill>
                  <a:schemeClr val="tx1">
                    <a:lumMod val="75000"/>
                  </a:schemeClr>
                </a:solidFill>
                <a:latin typeface="Garamond" panose="02020404030301010803" pitchFamily="18" charset="0"/>
              </a:rPr>
              <a:t>Utilize the </a:t>
            </a:r>
          </a:p>
          <a:p>
            <a:pPr fontAlgn="auto">
              <a:spcAft>
                <a:spcPts val="0"/>
              </a:spcAft>
              <a:defRPr/>
            </a:pPr>
            <a:r>
              <a:rPr lang="en-US" sz="1600" dirty="0">
                <a:solidFill>
                  <a:schemeClr val="tx1">
                    <a:lumMod val="75000"/>
                  </a:schemeClr>
                </a:solidFill>
                <a:latin typeface="Garamond" panose="02020404030301010803" pitchFamily="18" charset="0"/>
              </a:rPr>
              <a:t>G.R.O.W. model (Goal/Reality/</a:t>
            </a:r>
            <a:br>
              <a:rPr lang="en-US" sz="1600" dirty="0">
                <a:solidFill>
                  <a:schemeClr val="tx1">
                    <a:lumMod val="75000"/>
                  </a:schemeClr>
                </a:solidFill>
                <a:latin typeface="Garamond" panose="02020404030301010803" pitchFamily="18" charset="0"/>
              </a:rPr>
            </a:br>
            <a:r>
              <a:rPr lang="en-US" sz="1600" dirty="0">
                <a:solidFill>
                  <a:schemeClr val="tx1">
                    <a:lumMod val="75000"/>
                  </a:schemeClr>
                </a:solidFill>
                <a:latin typeface="Garamond" panose="02020404030301010803" pitchFamily="18" charset="0"/>
              </a:rPr>
              <a:t>Options/Way Forward)</a:t>
            </a:r>
          </a:p>
          <a:p>
            <a:pPr fontAlgn="auto">
              <a:spcAft>
                <a:spcPts val="0"/>
              </a:spcAft>
              <a:defRPr/>
            </a:pPr>
            <a:r>
              <a:rPr lang="en-US" sz="1600" dirty="0">
                <a:solidFill>
                  <a:schemeClr val="tx1">
                    <a:lumMod val="75000"/>
                  </a:schemeClr>
                </a:solidFill>
                <a:latin typeface="Garamond" panose="02020404030301010803" pitchFamily="18" charset="0"/>
              </a:rPr>
              <a:t> to facilitate employee feedback</a:t>
            </a:r>
          </a:p>
        </p:txBody>
      </p:sp>
      <p:sp>
        <p:nvSpPr>
          <p:cNvPr id="118" name="Subtitle 2">
            <a:extLst>
              <a:ext uri="{FF2B5EF4-FFF2-40B4-BE49-F238E27FC236}">
                <a16:creationId xmlns:a16="http://schemas.microsoft.com/office/drawing/2014/main" id="{5309EC8E-02A2-4EC2-94C7-A951BB2E11F6}"/>
              </a:ext>
            </a:extLst>
          </p:cNvPr>
          <p:cNvSpPr txBox="1">
            <a:spLocks/>
          </p:cNvSpPr>
          <p:nvPr/>
        </p:nvSpPr>
        <p:spPr>
          <a:xfrm>
            <a:off x="2646363" y="1513061"/>
            <a:ext cx="1876425" cy="169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rPr>
              <a:t>Promote</a:t>
            </a:r>
          </a:p>
          <a:p>
            <a:r>
              <a:rPr lang="en-US" sz="1600" dirty="0">
                <a:solidFill>
                  <a:schemeClr val="tx1">
                    <a:lumMod val="75000"/>
                  </a:schemeClr>
                </a:solidFill>
                <a:latin typeface="Garamond" panose="02020404030301010803" pitchFamily="18" charset="0"/>
              </a:rPr>
              <a:t>Foster citizen engagement through promoting state employment</a:t>
            </a:r>
          </a:p>
        </p:txBody>
      </p:sp>
      <p:sp>
        <p:nvSpPr>
          <p:cNvPr id="13" name="Rectangle 7">
            <a:extLst>
              <a:ext uri="{FF2B5EF4-FFF2-40B4-BE49-F238E27FC236}">
                <a16:creationId xmlns:a16="http://schemas.microsoft.com/office/drawing/2014/main" id="{0A03F16C-38A7-44F5-B26F-75C4CDF90E4B}"/>
              </a:ext>
            </a:extLst>
          </p:cNvPr>
          <p:cNvSpPr/>
          <p:nvPr/>
        </p:nvSpPr>
        <p:spPr>
          <a:xfrm rot="16200000">
            <a:off x="7400131" y="-754856"/>
            <a:ext cx="1019175" cy="249078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6D4397AA-03C1-45B4-BCAE-392725390849}"/>
              </a:ext>
            </a:extLst>
          </p:cNvPr>
          <p:cNvCxnSpPr/>
          <p:nvPr/>
        </p:nvCxnSpPr>
        <p:spPr>
          <a:xfrm>
            <a:off x="2527300"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52C4F2B-7D70-4492-9892-03BA8A1B3CD7}"/>
              </a:ext>
            </a:extLst>
          </p:cNvPr>
          <p:cNvCxnSpPr/>
          <p:nvPr/>
        </p:nvCxnSpPr>
        <p:spPr>
          <a:xfrm>
            <a:off x="4625975"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B09BE15-002A-4E4F-8061-1CA77DF9A398}"/>
              </a:ext>
            </a:extLst>
          </p:cNvPr>
          <p:cNvCxnSpPr/>
          <p:nvPr/>
        </p:nvCxnSpPr>
        <p:spPr>
          <a:xfrm>
            <a:off x="6831013" y="1344613"/>
            <a:ext cx="0" cy="3452812"/>
          </a:xfrm>
          <a:prstGeom prst="line">
            <a:avLst/>
          </a:prstGeom>
          <a:ln w="31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17424" name="Picture 2">
            <a:extLst>
              <a:ext uri="{FF2B5EF4-FFF2-40B4-BE49-F238E27FC236}">
                <a16:creationId xmlns:a16="http://schemas.microsoft.com/office/drawing/2014/main" id="{F49ECA88-FE98-4DD7-A73C-E79C310BB3DB}"/>
              </a:ext>
            </a:extLst>
          </p:cNvPr>
          <p:cNvPicPr>
            <a:picLocks noChangeAspect="1" noChangeArrowheads="1"/>
          </p:cNvPicPr>
          <p:nvPr/>
        </p:nvPicPr>
        <p:blipFill>
          <a:blip r:embed="rId7"/>
          <a:stretch>
            <a:fillRect/>
          </a:stretch>
        </p:blipFill>
        <p:spPr bwMode="auto">
          <a:xfrm>
            <a:off x="7001273" y="3044752"/>
            <a:ext cx="1816892" cy="120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943DBD5-E11F-46AC-AC73-4EEEE263076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CULTURE SOLUTIONS</a:t>
            </a:r>
          </a:p>
        </p:txBody>
      </p:sp>
      <p:sp>
        <p:nvSpPr>
          <p:cNvPr id="18" name="Oval 17">
            <a:extLst>
              <a:ext uri="{FF2B5EF4-FFF2-40B4-BE49-F238E27FC236}">
                <a16:creationId xmlns:a16="http://schemas.microsoft.com/office/drawing/2014/main" id="{D68640F4-F2CC-4E80-A8F2-61402288C261}"/>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9" name="Subtitle 2">
            <a:extLst>
              <a:ext uri="{FF2B5EF4-FFF2-40B4-BE49-F238E27FC236}">
                <a16:creationId xmlns:a16="http://schemas.microsoft.com/office/drawing/2014/main" id="{12E6289A-2192-4234-92FE-18BA99F35E56}"/>
              </a:ext>
            </a:extLst>
          </p:cNvPr>
          <p:cNvSpPr txBox="1">
            <a:spLocks/>
          </p:cNvSpPr>
          <p:nvPr/>
        </p:nvSpPr>
        <p:spPr>
          <a:xfrm>
            <a:off x="6971505" y="1302881"/>
            <a:ext cx="1876425" cy="18367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2400" dirty="0">
                <a:solidFill>
                  <a:schemeClr val="tx1">
                    <a:lumMod val="75000"/>
                  </a:schemeClr>
                </a:solidFill>
                <a:latin typeface="Impact" panose="020B0806030902050204" pitchFamily="34" charset="0"/>
              </a:rPr>
              <a:t>Safety</a:t>
            </a:r>
          </a:p>
          <a:p>
            <a:pPr fontAlgn="auto">
              <a:spcAft>
                <a:spcPts val="0"/>
              </a:spcAft>
              <a:defRPr/>
            </a:pPr>
            <a:r>
              <a:rPr lang="en-US" sz="1600" dirty="0">
                <a:solidFill>
                  <a:schemeClr val="tx1">
                    <a:lumMod val="75000"/>
                  </a:schemeClr>
                </a:solidFill>
                <a:latin typeface="Garamond" panose="02020404030301010803" pitchFamily="18" charset="0"/>
              </a:rPr>
              <a:t>Adopt clear emergency management and safety programs</a:t>
            </a:r>
          </a:p>
        </p:txBody>
      </p:sp>
    </p:spTree>
    <p:extLst>
      <p:ext uri="{BB962C8B-B14F-4D97-AF65-F5344CB8AC3E}">
        <p14:creationId xmlns:p14="http://schemas.microsoft.com/office/powerpoint/2010/main" val="721948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p:cTn id="31" dur="500" fill="hold"/>
                                        <p:tgtEl>
                                          <p:spTgt spid="117"/>
                                        </p:tgtEl>
                                        <p:attrNameLst>
                                          <p:attrName>ppt_w</p:attrName>
                                        </p:attrNameLst>
                                      </p:cBhvr>
                                      <p:tavLst>
                                        <p:tav tm="0">
                                          <p:val>
                                            <p:fltVal val="0"/>
                                          </p:val>
                                        </p:tav>
                                        <p:tav tm="100000">
                                          <p:val>
                                            <p:strVal val="#ppt_w"/>
                                          </p:val>
                                        </p:tav>
                                      </p:tavLst>
                                    </p:anim>
                                    <p:anim calcmode="lin" valueType="num">
                                      <p:cBhvr>
                                        <p:cTn id="32" dur="500" fill="hold"/>
                                        <p:tgtEl>
                                          <p:spTgt spid="117"/>
                                        </p:tgtEl>
                                        <p:attrNameLst>
                                          <p:attrName>ppt_h</p:attrName>
                                        </p:attrNameLst>
                                      </p:cBhvr>
                                      <p:tavLst>
                                        <p:tav tm="0">
                                          <p:val>
                                            <p:fltVal val="0"/>
                                          </p:val>
                                        </p:tav>
                                        <p:tav tm="100000">
                                          <p:val>
                                            <p:strVal val="#ppt_h"/>
                                          </p:val>
                                        </p:tav>
                                      </p:tavLst>
                                    </p:anim>
                                    <p:animEffect transition="in" filter="fade">
                                      <p:cBhvr>
                                        <p:cTn id="33" dur="500"/>
                                        <p:tgtEl>
                                          <p:spTgt spid="117"/>
                                        </p:tgtEl>
                                      </p:cBhvr>
                                    </p:animEffect>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7" grpId="0"/>
      <p:bldP spid="118" grpId="0"/>
      <p:bldP spid="17"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Best practices from member States: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Delaware (</a:t>
            </a:r>
            <a:r>
              <a:rPr lang="en-US" sz="1800" dirty="0">
                <a:solidFill>
                  <a:schemeClr val="tx1">
                    <a:lumMod val="75000"/>
                  </a:schemeClr>
                </a:solidFill>
                <a:latin typeface="Garamond" panose="02020404030301010803" pitchFamily="18" charset="0"/>
                <a:hlinkClick r:id="rId3"/>
              </a:rPr>
              <a:t>LinkedIn Showcase</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Kentucky (</a:t>
            </a:r>
            <a:r>
              <a:rPr lang="en-US" sz="1800" dirty="0">
                <a:solidFill>
                  <a:schemeClr val="tx1">
                    <a:lumMod val="75000"/>
                  </a:schemeClr>
                </a:solidFill>
                <a:latin typeface="Garamond" panose="02020404030301010803" pitchFamily="18" charset="0"/>
                <a:hlinkClick r:id="rId4"/>
              </a:rPr>
              <a:t>Workplace Resolutions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Utah (</a:t>
            </a:r>
            <a:r>
              <a:rPr lang="en-US" sz="1800" dirty="0">
                <a:solidFill>
                  <a:schemeClr val="tx1">
                    <a:lumMod val="75000"/>
                  </a:schemeClr>
                </a:solidFill>
                <a:latin typeface="Garamond" panose="02020404030301010803" pitchFamily="18" charset="0"/>
                <a:hlinkClick r:id="rId5"/>
              </a:rPr>
              <a:t>Abusive Conduct Prevention</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Louisiana (</a:t>
            </a:r>
            <a:r>
              <a:rPr lang="en-US" sz="1800" dirty="0">
                <a:solidFill>
                  <a:schemeClr val="tx1">
                    <a:lumMod val="75000"/>
                  </a:schemeClr>
                </a:solidFill>
                <a:latin typeface="Garamond" panose="02020404030301010803" pitchFamily="18" charset="0"/>
                <a:hlinkClick r:id="rId6"/>
              </a:rPr>
              <a:t>Success Series Webinars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Oregon (</a:t>
            </a:r>
            <a:r>
              <a:rPr lang="en-US" sz="1800" dirty="0">
                <a:solidFill>
                  <a:schemeClr val="tx1">
                    <a:lumMod val="75000"/>
                  </a:schemeClr>
                </a:solidFill>
                <a:latin typeface="Garamond" panose="02020404030301010803" pitchFamily="18" charset="0"/>
                <a:hlinkClick r:id="rId7"/>
              </a:rPr>
              <a:t>Certified HR Professional Credentialing Program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Kentucky (</a:t>
            </a:r>
            <a:r>
              <a:rPr lang="en-US" sz="1800" dirty="0">
                <a:solidFill>
                  <a:schemeClr val="tx1">
                    <a:lumMod val="75000"/>
                  </a:schemeClr>
                </a:solidFill>
                <a:latin typeface="Garamond" panose="02020404030301010803" pitchFamily="18" charset="0"/>
                <a:hlinkClick r:id="rId8"/>
              </a:rPr>
              <a:t>Office of Diversity and Equality Training</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North Carolina (</a:t>
            </a:r>
            <a:r>
              <a:rPr lang="en-US" sz="1800" dirty="0">
                <a:solidFill>
                  <a:schemeClr val="tx1">
                    <a:lumMod val="75000"/>
                  </a:schemeClr>
                </a:solidFill>
                <a:latin typeface="Garamond" panose="02020404030301010803" pitchFamily="18" charset="0"/>
                <a:hlinkClick r:id="rId9"/>
              </a:rPr>
              <a:t>Service Awards Programs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32D841-3379-48FF-B870-66E63165E77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CULTURE SOLUTIONS</a:t>
            </a:r>
          </a:p>
        </p:txBody>
      </p:sp>
      <p:sp>
        <p:nvSpPr>
          <p:cNvPr id="16" name="Oval 15">
            <a:extLst>
              <a:ext uri="{FF2B5EF4-FFF2-40B4-BE49-F238E27FC236}">
                <a16:creationId xmlns:a16="http://schemas.microsoft.com/office/drawing/2014/main" id="{98CCD4E1-FCE7-4775-A741-E2D23462EF7D}"/>
              </a:ext>
            </a:extLst>
          </p:cNvPr>
          <p:cNvSpPr/>
          <p:nvPr/>
        </p:nvSpPr>
        <p:spPr bwMode="auto">
          <a:xfrm>
            <a:off x="3610006" y="472199"/>
            <a:ext cx="938213" cy="936625"/>
          </a:xfrm>
          <a:prstGeom prst="ellipse">
            <a:avLst/>
          </a:prstGeom>
          <a:solidFill>
            <a:srgbClr val="193865"/>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98591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E6C98093-0A16-41A5-8F56-0506FF5B87FC}"/>
              </a:ext>
            </a:extLst>
          </p:cNvPr>
          <p:cNvSpPr/>
          <p:nvPr/>
        </p:nvSpPr>
        <p:spPr>
          <a:xfrm rot="16200000" flipH="1">
            <a:off x="4392613" y="396875"/>
            <a:ext cx="1133475" cy="8391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6387" name="Picture 10">
            <a:extLst>
              <a:ext uri="{FF2B5EF4-FFF2-40B4-BE49-F238E27FC236}">
                <a16:creationId xmlns:a16="http://schemas.microsoft.com/office/drawing/2014/main" id="{7E36B90D-C1AB-4C2A-8CDA-5FAD9F1D2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850" y="4572000"/>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3D89E8ED-E713-4C98-A233-A9336B081D6B}"/>
              </a:ext>
            </a:extLst>
          </p:cNvPr>
          <p:cNvSpPr/>
          <p:nvPr/>
        </p:nvSpPr>
        <p:spPr>
          <a:xfrm rot="16200000" flipH="1" flipV="1">
            <a:off x="987425" y="2146300"/>
            <a:ext cx="2017712" cy="40338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 name="TextBox 8">
            <a:extLst>
              <a:ext uri="{FF2B5EF4-FFF2-40B4-BE49-F238E27FC236}">
                <a16:creationId xmlns:a16="http://schemas.microsoft.com/office/drawing/2014/main" id="{2C851DC3-8A73-4F4C-8C5F-56D420E3094C}"/>
              </a:ext>
            </a:extLst>
          </p:cNvPr>
          <p:cNvSpPr txBox="1"/>
          <p:nvPr/>
        </p:nvSpPr>
        <p:spPr>
          <a:xfrm>
            <a:off x="247650" y="868363"/>
            <a:ext cx="7275513" cy="2893100"/>
          </a:xfrm>
          <a:prstGeom prst="rect">
            <a:avLst/>
          </a:prstGeom>
          <a:noFill/>
        </p:spPr>
        <p:txBody>
          <a:bodyPr>
            <a:spAutoFit/>
          </a:bodyPr>
          <a:lstStyle/>
          <a:p>
            <a:pPr algn="r" eaLnBrk="1" fontAlgn="auto" hangingPunct="1">
              <a:spcBef>
                <a:spcPts val="0"/>
              </a:spcBef>
              <a:spcAft>
                <a:spcPts val="0"/>
              </a:spcAft>
              <a:defRPr/>
            </a:pPr>
            <a:r>
              <a:rPr lang="en-US" sz="5400" dirty="0">
                <a:solidFill>
                  <a:srgbClr val="00A7E2"/>
                </a:solidFill>
                <a:latin typeface="Impact" panose="020B0806030902050204" pitchFamily="34" charset="0"/>
                <a:cs typeface="+mn-cs"/>
              </a:rPr>
              <a:t>STRATEGIC ALIGNMENT</a:t>
            </a:r>
          </a:p>
          <a:p>
            <a:pPr algn="r" eaLnBrk="1" fontAlgn="auto" hangingPunct="1">
              <a:spcBef>
                <a:spcPts val="0"/>
              </a:spcBef>
              <a:spcAft>
                <a:spcPts val="0"/>
              </a:spcAft>
              <a:defRPr/>
            </a:pPr>
            <a:r>
              <a:rPr lang="en-US" sz="3200" dirty="0">
                <a:solidFill>
                  <a:schemeClr val="tx1">
                    <a:lumMod val="75000"/>
                  </a:schemeClr>
                </a:solidFill>
                <a:latin typeface="Impact" panose="020B0806030902050204" pitchFamily="34" charset="0"/>
                <a:cs typeface="+mn-cs"/>
              </a:rPr>
              <a:t>Process and the results of linking an organization’s structure and resources with its strategy and business environment</a:t>
            </a:r>
            <a:r>
              <a:rPr lang="en-US" sz="2000" b="1" dirty="0">
                <a:solidFill>
                  <a:schemeClr val="tx1">
                    <a:lumMod val="75000"/>
                  </a:schemeClr>
                </a:solidFill>
                <a:latin typeface="Impact" panose="020B0806030902050204" pitchFamily="34" charset="0"/>
                <a:cs typeface="+mn-cs"/>
              </a:rPr>
              <a:t>.</a:t>
            </a:r>
          </a:p>
        </p:txBody>
      </p:sp>
      <p:cxnSp>
        <p:nvCxnSpPr>
          <p:cNvPr id="7" name="Straight Connector 6">
            <a:extLst>
              <a:ext uri="{FF2B5EF4-FFF2-40B4-BE49-F238E27FC236}">
                <a16:creationId xmlns:a16="http://schemas.microsoft.com/office/drawing/2014/main" id="{653121D0-C8A7-400D-A519-CE6B2AD82641}"/>
              </a:ext>
            </a:extLst>
          </p:cNvPr>
          <p:cNvCxnSpPr/>
          <p:nvPr/>
        </p:nvCxnSpPr>
        <p:spPr>
          <a:xfrm>
            <a:off x="0" y="2947988"/>
            <a:ext cx="3616325" cy="1855787"/>
          </a:xfrm>
          <a:prstGeom prst="line">
            <a:avLst/>
          </a:prstGeom>
          <a:ln w="3175">
            <a:solidFill>
              <a:srgbClr val="F6F5C4"/>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F50984D-AB3D-41A9-A543-1A412EED788A}"/>
              </a:ext>
            </a:extLst>
          </p:cNvPr>
          <p:cNvSpPr/>
          <p:nvPr/>
        </p:nvSpPr>
        <p:spPr bwMode="auto">
          <a:xfrm>
            <a:off x="7667207" y="885845"/>
            <a:ext cx="938213"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3B42A5B-8796-4133-A18E-D234C6F2ECF8}"/>
              </a:ext>
            </a:extLst>
          </p:cNvPr>
          <p:cNvSpPr/>
          <p:nvPr/>
        </p:nvSpPr>
        <p:spPr>
          <a:xfrm>
            <a:off x="2032480" y="1993900"/>
            <a:ext cx="2205037"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7">
            <a:extLst>
              <a:ext uri="{FF2B5EF4-FFF2-40B4-BE49-F238E27FC236}">
                <a16:creationId xmlns:a16="http://schemas.microsoft.com/office/drawing/2014/main" id="{E47B99D8-5D5A-43FD-A7D0-477C860A775A}"/>
              </a:ext>
            </a:extLst>
          </p:cNvPr>
          <p:cNvSpPr/>
          <p:nvPr/>
        </p:nvSpPr>
        <p:spPr>
          <a:xfrm rot="10800000" flipV="1">
            <a:off x="-20638" y="4508500"/>
            <a:ext cx="7942263" cy="6715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7" name="Rectangle 7">
            <a:extLst>
              <a:ext uri="{FF2B5EF4-FFF2-40B4-BE49-F238E27FC236}">
                <a16:creationId xmlns:a16="http://schemas.microsoft.com/office/drawing/2014/main" id="{3A548FB1-4C9E-4B72-B9EA-871ED20782D2}"/>
              </a:ext>
            </a:extLst>
          </p:cNvPr>
          <p:cNvSpPr/>
          <p:nvPr/>
        </p:nvSpPr>
        <p:spPr>
          <a:xfrm rot="5400000" flipV="1">
            <a:off x="7364413" y="3363912"/>
            <a:ext cx="1098550" cy="25304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4" name="Subtitle 2">
            <a:extLst>
              <a:ext uri="{FF2B5EF4-FFF2-40B4-BE49-F238E27FC236}">
                <a16:creationId xmlns:a16="http://schemas.microsoft.com/office/drawing/2014/main" id="{22911DDB-8D76-4157-8D1E-28ACEA5E5056}"/>
              </a:ext>
            </a:extLst>
          </p:cNvPr>
          <p:cNvSpPr txBox="1">
            <a:spLocks/>
          </p:cNvSpPr>
          <p:nvPr/>
        </p:nvSpPr>
        <p:spPr>
          <a:xfrm>
            <a:off x="614363" y="1249363"/>
            <a:ext cx="7843837" cy="65563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20000"/>
              </a:lnSpc>
              <a:spcAft>
                <a:spcPts val="0"/>
              </a:spcAft>
              <a:defRPr/>
            </a:pPr>
            <a:r>
              <a:rPr lang="en-US" sz="4000" dirty="0">
                <a:solidFill>
                  <a:schemeClr val="tx1">
                    <a:lumMod val="75000"/>
                  </a:schemeClr>
                </a:solidFill>
                <a:latin typeface="Impact" panose="020B0806030902050204" pitchFamily="34" charset="0"/>
              </a:rPr>
              <a:t>The keys to strategic alignment</a:t>
            </a:r>
            <a:endParaRPr lang="en-US" sz="4000" dirty="0">
              <a:solidFill>
                <a:schemeClr val="tx1">
                  <a:lumMod val="75000"/>
                </a:schemeClr>
              </a:solidFill>
              <a:latin typeface="Impact" panose="020B0806030902050204" pitchFamily="34" charset="0"/>
              <a:cs typeface="Oswald Light"/>
            </a:endParaRPr>
          </a:p>
        </p:txBody>
      </p:sp>
      <p:sp>
        <p:nvSpPr>
          <p:cNvPr id="43" name="TextBox 42">
            <a:extLst>
              <a:ext uri="{FF2B5EF4-FFF2-40B4-BE49-F238E27FC236}">
                <a16:creationId xmlns:a16="http://schemas.microsoft.com/office/drawing/2014/main" id="{E72D5D58-6D13-4B5C-95E4-3B91CE0C4028}"/>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STRATEGIC ALIGNMENT</a:t>
            </a:r>
          </a:p>
        </p:txBody>
      </p:sp>
      <p:sp>
        <p:nvSpPr>
          <p:cNvPr id="48" name="Oval 47">
            <a:extLst>
              <a:ext uri="{FF2B5EF4-FFF2-40B4-BE49-F238E27FC236}">
                <a16:creationId xmlns:a16="http://schemas.microsoft.com/office/drawing/2014/main" id="{0551CF4C-93C1-4BF8-957E-C96AFD2E5B2F}"/>
              </a:ext>
            </a:extLst>
          </p:cNvPr>
          <p:cNvSpPr/>
          <p:nvPr/>
        </p:nvSpPr>
        <p:spPr>
          <a:xfrm>
            <a:off x="4960569" y="1993900"/>
            <a:ext cx="2206625" cy="2206625"/>
          </a:xfrm>
          <a:prstGeom prst="ellipse">
            <a:avLst/>
          </a:prstGeom>
          <a:noFill/>
          <a:ln w="3175">
            <a:solidFill>
              <a:srgbClr val="00A7E2"/>
            </a:solidFill>
            <a:prstDash val="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8" name="Picture 21">
            <a:extLst>
              <a:ext uri="{FF2B5EF4-FFF2-40B4-BE49-F238E27FC236}">
                <a16:creationId xmlns:a16="http://schemas.microsoft.com/office/drawing/2014/main" id="{D6BBF022-BEDE-478C-AD25-DAF129E33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a:extLst>
              <a:ext uri="{FF2B5EF4-FFF2-40B4-BE49-F238E27FC236}">
                <a16:creationId xmlns:a16="http://schemas.microsoft.com/office/drawing/2014/main" id="{AD01B614-761E-4D13-AF19-A522C254CCFB}"/>
              </a:ext>
            </a:extLst>
          </p:cNvPr>
          <p:cNvPicPr>
            <a:picLocks noChangeAspect="1" noChangeArrowheads="1"/>
          </p:cNvPicPr>
          <p:nvPr/>
        </p:nvPicPr>
        <p:blipFill>
          <a:blip r:embed="rId4"/>
          <a:stretch>
            <a:fillRect/>
          </a:stretch>
        </p:blipFill>
        <p:spPr bwMode="auto">
          <a:xfrm>
            <a:off x="1984816" y="2344712"/>
            <a:ext cx="2257503" cy="150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a:extLst>
              <a:ext uri="{FF2B5EF4-FFF2-40B4-BE49-F238E27FC236}">
                <a16:creationId xmlns:a16="http://schemas.microsoft.com/office/drawing/2014/main" id="{8C8203A5-FDD6-49BC-9F47-D0CD0B0AD355}"/>
              </a:ext>
            </a:extLst>
          </p:cNvPr>
          <p:cNvPicPr>
            <a:picLocks noChangeAspect="1" noChangeArrowheads="1"/>
          </p:cNvPicPr>
          <p:nvPr/>
        </p:nvPicPr>
        <p:blipFill>
          <a:blip r:embed="rId5"/>
          <a:stretch>
            <a:fillRect/>
          </a:stretch>
        </p:blipFill>
        <p:spPr bwMode="auto">
          <a:xfrm>
            <a:off x="4955767" y="2333626"/>
            <a:ext cx="2338831" cy="18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ED609463-18D6-4EFF-AF9D-F2F514D89438}"/>
              </a:ext>
            </a:extLst>
          </p:cNvPr>
          <p:cNvSpPr/>
          <p:nvPr/>
        </p:nvSpPr>
        <p:spPr bwMode="auto">
          <a:xfrm>
            <a:off x="3816350" y="401638"/>
            <a:ext cx="936625"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609310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43"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C9303D16-B56C-4AAC-985B-4D02FCD4D904}"/>
              </a:ext>
            </a:extLst>
          </p:cNvPr>
          <p:cNvSpPr/>
          <p:nvPr/>
        </p:nvSpPr>
        <p:spPr>
          <a:xfrm rot="16200000" flipH="1">
            <a:off x="4403725" y="396875"/>
            <a:ext cx="1133475" cy="8391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28675" name="Picture 13">
            <a:extLst>
              <a:ext uri="{FF2B5EF4-FFF2-40B4-BE49-F238E27FC236}">
                <a16:creationId xmlns:a16="http://schemas.microsoft.com/office/drawing/2014/main" id="{9CADFD02-2879-45DF-958B-FC611BE7B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8" y="4592638"/>
            <a:ext cx="6159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FCAAF37D-5BD0-4709-B9F9-661FFA873193}"/>
              </a:ext>
            </a:extLst>
          </p:cNvPr>
          <p:cNvCxnSpPr/>
          <p:nvPr/>
        </p:nvCxnSpPr>
        <p:spPr>
          <a:xfrm>
            <a:off x="-9525" y="2978150"/>
            <a:ext cx="3613150" cy="1754188"/>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20E5DC8F-ACD4-43BB-AA85-DEB21624262C}"/>
              </a:ext>
            </a:extLst>
          </p:cNvPr>
          <p:cNvSpPr/>
          <p:nvPr/>
        </p:nvSpPr>
        <p:spPr>
          <a:xfrm rot="16200000" flipH="1" flipV="1">
            <a:off x="997744" y="2134394"/>
            <a:ext cx="2017712" cy="40322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5" name="Subtitle 2">
            <a:extLst>
              <a:ext uri="{FF2B5EF4-FFF2-40B4-BE49-F238E27FC236}">
                <a16:creationId xmlns:a16="http://schemas.microsoft.com/office/drawing/2014/main" id="{210CC3FC-1CB2-493C-93AA-5C0958770D66}"/>
              </a:ext>
            </a:extLst>
          </p:cNvPr>
          <p:cNvSpPr txBox="1">
            <a:spLocks/>
          </p:cNvSpPr>
          <p:nvPr/>
        </p:nvSpPr>
        <p:spPr bwMode="auto">
          <a:xfrm>
            <a:off x="1255160" y="1441450"/>
            <a:ext cx="725860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None/>
            </a:pPr>
            <a:r>
              <a:rPr lang="en-US" altLang="en-US" sz="2800" dirty="0">
                <a:latin typeface="Garamond" panose="02020404030301010803" pitchFamily="18" charset="0"/>
                <a:cs typeface="Calibri" panose="020F0502020204030204" pitchFamily="34" charset="0"/>
              </a:rPr>
              <a:t>States should implement processes to facilitate communication among stakeholders that supports rapidly identifying and resolving differences between business processes.  Human Resources can help ensure alignment between the governing bodies, agencies and the workforce.</a:t>
            </a:r>
          </a:p>
        </p:txBody>
      </p:sp>
      <p:sp>
        <p:nvSpPr>
          <p:cNvPr id="8" name="TextBox 7">
            <a:extLst>
              <a:ext uri="{FF2B5EF4-FFF2-40B4-BE49-F238E27FC236}">
                <a16:creationId xmlns:a16="http://schemas.microsoft.com/office/drawing/2014/main" id="{4ABFC020-8CE7-40F9-867F-717CB5441119}"/>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STRATEGIC ALIGNMENT</a:t>
            </a:r>
          </a:p>
        </p:txBody>
      </p:sp>
      <p:sp>
        <p:nvSpPr>
          <p:cNvPr id="9" name="Oval 8">
            <a:extLst>
              <a:ext uri="{FF2B5EF4-FFF2-40B4-BE49-F238E27FC236}">
                <a16:creationId xmlns:a16="http://schemas.microsoft.com/office/drawing/2014/main" id="{C19F1AD5-ACAD-49AE-A9E9-29A5EED308B6}"/>
              </a:ext>
            </a:extLst>
          </p:cNvPr>
          <p:cNvSpPr/>
          <p:nvPr/>
        </p:nvSpPr>
        <p:spPr bwMode="auto">
          <a:xfrm>
            <a:off x="3816350" y="401638"/>
            <a:ext cx="936625"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751966"/>
            <a:ext cx="7845174" cy="3081221"/>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Demonstrate and communicate your mission, vision and goals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Make decisions that are in agreement with strategic objectives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Understand the fundamental needs of each stakeholder and ensure alignment between process and goals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Celebrate achievements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Review leadership programs from other States</a:t>
            </a: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592A52-8CBA-4E94-9E40-AF91202B9F18}"/>
              </a:ext>
            </a:extLst>
          </p:cNvPr>
          <p:cNvSpPr txBox="1">
            <a:spLocks noChangeArrowheads="1"/>
          </p:cNvSpPr>
          <p:nvPr/>
        </p:nvSpPr>
        <p:spPr bwMode="auto">
          <a:xfrm>
            <a:off x="704088" y="694944"/>
            <a:ext cx="3092450" cy="830997"/>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STRATEGIC ALIGNMENT SOLUTIONS	</a:t>
            </a:r>
          </a:p>
        </p:txBody>
      </p:sp>
      <p:sp>
        <p:nvSpPr>
          <p:cNvPr id="11" name="Oval 10">
            <a:extLst>
              <a:ext uri="{FF2B5EF4-FFF2-40B4-BE49-F238E27FC236}">
                <a16:creationId xmlns:a16="http://schemas.microsoft.com/office/drawing/2014/main" id="{AB5AF934-F2EB-4CDF-8BCC-80A11EF00C12}"/>
              </a:ext>
            </a:extLst>
          </p:cNvPr>
          <p:cNvSpPr/>
          <p:nvPr/>
        </p:nvSpPr>
        <p:spPr bwMode="auto">
          <a:xfrm>
            <a:off x="3610006" y="472199"/>
            <a:ext cx="938213"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91015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Best practices from member States: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Utah (</a:t>
            </a:r>
            <a:r>
              <a:rPr lang="en-US" sz="1800" dirty="0">
                <a:solidFill>
                  <a:schemeClr val="tx1">
                    <a:lumMod val="75000"/>
                  </a:schemeClr>
                </a:solidFill>
                <a:latin typeface="Garamond" panose="02020404030301010803" pitchFamily="18" charset="0"/>
                <a:hlinkClick r:id="rId3"/>
              </a:rPr>
              <a:t>DHRM Center for Excellence</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Utah (</a:t>
            </a:r>
            <a:r>
              <a:rPr lang="en-US" sz="1800" dirty="0">
                <a:solidFill>
                  <a:schemeClr val="tx1">
                    <a:lumMod val="75000"/>
                  </a:schemeClr>
                </a:solidFill>
                <a:latin typeface="Garamond" panose="02020404030301010803" pitchFamily="18" charset="0"/>
                <a:hlinkClick r:id="rId4"/>
              </a:rPr>
              <a:t>DHRM Operations Council</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Tennessee (</a:t>
            </a:r>
            <a:r>
              <a:rPr lang="en-US" sz="1800" dirty="0">
                <a:solidFill>
                  <a:schemeClr val="tx1">
                    <a:lumMod val="75000"/>
                  </a:schemeClr>
                </a:solidFill>
                <a:latin typeface="Garamond" panose="02020404030301010803" pitchFamily="18" charset="0"/>
                <a:hlinkClick r:id="rId5"/>
              </a:rPr>
              <a:t>HR Masters Series</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32D841-3379-48FF-B870-66E63165E778}"/>
              </a:ext>
            </a:extLst>
          </p:cNvPr>
          <p:cNvSpPr txBox="1">
            <a:spLocks noChangeArrowheads="1"/>
          </p:cNvSpPr>
          <p:nvPr/>
        </p:nvSpPr>
        <p:spPr bwMode="auto">
          <a:xfrm>
            <a:off x="704088" y="694944"/>
            <a:ext cx="3092450" cy="830997"/>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STRATEGIC ALIGNMENT SOLUTIONS</a:t>
            </a:r>
          </a:p>
        </p:txBody>
      </p:sp>
      <p:sp>
        <p:nvSpPr>
          <p:cNvPr id="16" name="Oval 15">
            <a:extLst>
              <a:ext uri="{FF2B5EF4-FFF2-40B4-BE49-F238E27FC236}">
                <a16:creationId xmlns:a16="http://schemas.microsoft.com/office/drawing/2014/main" id="{98CCD4E1-FCE7-4775-A741-E2D23462EF7D}"/>
              </a:ext>
            </a:extLst>
          </p:cNvPr>
          <p:cNvSpPr/>
          <p:nvPr/>
        </p:nvSpPr>
        <p:spPr bwMode="auto">
          <a:xfrm>
            <a:off x="3610006" y="472199"/>
            <a:ext cx="938213" cy="936625"/>
          </a:xfrm>
          <a:prstGeom prst="ellipse">
            <a:avLst/>
          </a:prstGeom>
          <a:solidFill>
            <a:srgbClr val="7030A0"/>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31805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BD2E63F1-31D9-4CCC-823E-42034EAAB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000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7">
            <a:extLst>
              <a:ext uri="{FF2B5EF4-FFF2-40B4-BE49-F238E27FC236}">
                <a16:creationId xmlns:a16="http://schemas.microsoft.com/office/drawing/2014/main" id="{483EBFD7-D351-49AD-810C-7D0DCB3B85FA}"/>
              </a:ext>
            </a:extLst>
          </p:cNvPr>
          <p:cNvSpPr/>
          <p:nvPr/>
        </p:nvSpPr>
        <p:spPr>
          <a:xfrm rot="5400000" flipV="1">
            <a:off x="2340769" y="-1643857"/>
            <a:ext cx="5170488" cy="8435975"/>
          </a:xfrm>
          <a:custGeom>
            <a:avLst/>
            <a:gdLst/>
            <a:ahLst/>
            <a:cxnLst/>
            <a:rect l="l" t="t" r="r" b="b"/>
            <a:pathLst>
              <a:path w="5170513" h="8436375">
                <a:moveTo>
                  <a:pt x="0" y="5149972"/>
                </a:moveTo>
                <a:lnTo>
                  <a:pt x="0" y="8433997"/>
                </a:lnTo>
                <a:lnTo>
                  <a:pt x="5163921" y="8436375"/>
                </a:lnTo>
                <a:cubicBezTo>
                  <a:pt x="5171104" y="5642809"/>
                  <a:pt x="5163330" y="2793567"/>
                  <a:pt x="5170513" y="0"/>
                </a:cubicBezTo>
                <a:close/>
              </a:path>
            </a:pathLst>
          </a:custGeom>
          <a:solidFill>
            <a:schemeClr val="bg1">
              <a:lumMod val="9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9" name="Rectangle 7">
            <a:extLst>
              <a:ext uri="{FF2B5EF4-FFF2-40B4-BE49-F238E27FC236}">
                <a16:creationId xmlns:a16="http://schemas.microsoft.com/office/drawing/2014/main" id="{BB5B28B2-87D7-4956-859F-E61F0A30EE07}"/>
              </a:ext>
            </a:extLst>
          </p:cNvPr>
          <p:cNvSpPr/>
          <p:nvPr/>
        </p:nvSpPr>
        <p:spPr>
          <a:xfrm rot="16200000">
            <a:off x="3435350" y="-614363"/>
            <a:ext cx="5154613" cy="6335713"/>
          </a:xfrm>
          <a:custGeom>
            <a:avLst/>
            <a:gdLst/>
            <a:ahLst/>
            <a:cxnLst/>
            <a:rect l="l" t="t" r="r" b="b"/>
            <a:pathLst>
              <a:path w="5170509" h="6336123">
                <a:moveTo>
                  <a:pt x="5170509" y="0"/>
                </a:moveTo>
                <a:cubicBezTo>
                  <a:pt x="5165114" y="2098103"/>
                  <a:pt x="5170953" y="4238020"/>
                  <a:pt x="5165558" y="6336123"/>
                </a:cubicBezTo>
                <a:lnTo>
                  <a:pt x="0" y="6333743"/>
                </a:lnTo>
                <a:lnTo>
                  <a:pt x="0" y="515008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Rectangle 7">
            <a:extLst>
              <a:ext uri="{FF2B5EF4-FFF2-40B4-BE49-F238E27FC236}">
                <a16:creationId xmlns:a16="http://schemas.microsoft.com/office/drawing/2014/main" id="{F0823907-3CFB-4EC3-AFE4-C0F3C67C1D8B}"/>
              </a:ext>
            </a:extLst>
          </p:cNvPr>
          <p:cNvSpPr/>
          <p:nvPr/>
        </p:nvSpPr>
        <p:spPr>
          <a:xfrm rot="5400000" flipV="1">
            <a:off x="5847557" y="1839119"/>
            <a:ext cx="3338512" cy="33274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299125EE-9AB0-4034-9E35-AA50151CE094}"/>
              </a:ext>
            </a:extLst>
          </p:cNvPr>
          <p:cNvSpPr txBox="1"/>
          <p:nvPr/>
        </p:nvSpPr>
        <p:spPr>
          <a:xfrm>
            <a:off x="4284663" y="466725"/>
            <a:ext cx="4278312" cy="461963"/>
          </a:xfrm>
          <a:prstGeom prst="rect">
            <a:avLst/>
          </a:prstGeom>
          <a:solidFill>
            <a:srgbClr val="193865"/>
          </a:solidFill>
        </p:spPr>
        <p:txBody>
          <a:bodyPr>
            <a:spAutoFit/>
          </a:bodyPr>
          <a:lstStyle/>
          <a:p>
            <a:pPr algn="r" eaLnBrk="1" fontAlgn="auto" hangingPunct="1">
              <a:spcBef>
                <a:spcPts val="0"/>
              </a:spcBef>
              <a:spcAft>
                <a:spcPts val="0"/>
              </a:spcAft>
              <a:defRPr/>
            </a:pPr>
            <a:r>
              <a:rPr lang="en-US" sz="2400" dirty="0">
                <a:solidFill>
                  <a:schemeClr val="bg1"/>
                </a:solidFill>
                <a:latin typeface="Impact" panose="020B0806030902050204" pitchFamily="34" charset="0"/>
                <a:cs typeface="+mn-cs"/>
              </a:rPr>
              <a:t>TECHNOLOGY</a:t>
            </a:r>
          </a:p>
        </p:txBody>
      </p:sp>
      <p:sp>
        <p:nvSpPr>
          <p:cNvPr id="11" name="TextBox 10">
            <a:extLst>
              <a:ext uri="{FF2B5EF4-FFF2-40B4-BE49-F238E27FC236}">
                <a16:creationId xmlns:a16="http://schemas.microsoft.com/office/drawing/2014/main" id="{B97781F0-1532-4CB9-AF70-6970FFE26A95}"/>
              </a:ext>
            </a:extLst>
          </p:cNvPr>
          <p:cNvSpPr txBox="1">
            <a:spLocks noChangeArrowheads="1"/>
          </p:cNvSpPr>
          <p:nvPr/>
        </p:nvSpPr>
        <p:spPr bwMode="auto">
          <a:xfrm>
            <a:off x="319087" y="1386394"/>
            <a:ext cx="8243887"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pPr>
            <a:r>
              <a:rPr lang="en-US" dirty="0">
                <a:latin typeface="Impact" panose="020B0806030902050204" pitchFamily="34" charset="0"/>
              </a:rPr>
              <a:t>The goal of technological resources is to allow decision-makers access to relevant data and to enable organizations to process inputs and outputs more effectively and efficiently. </a:t>
            </a:r>
          </a:p>
          <a:p>
            <a:pPr marL="0" indent="0" algn="ctr">
              <a:buNone/>
            </a:pPr>
            <a:endParaRPr lang="en-US" sz="4000" dirty="0">
              <a:latin typeface="Impact" panose="020B0806030902050204" pitchFamily="34" charset="0"/>
            </a:endParaRPr>
          </a:p>
          <a:p>
            <a:pPr algn="ctr">
              <a:buNone/>
            </a:pPr>
            <a:r>
              <a:rPr lang="en-US" sz="1600" dirty="0">
                <a:latin typeface="Garamond" panose="02020404030301010803" pitchFamily="18" charset="0"/>
              </a:rPr>
              <a:t>Better information, Better decisions, Better government!</a:t>
            </a:r>
          </a:p>
          <a:p>
            <a:pPr marL="0" indent="0" algn="ctr">
              <a:buNone/>
            </a:pPr>
            <a:r>
              <a:rPr lang="en-US" sz="4000" dirty="0">
                <a:latin typeface="Impact" panose="020B0806030902050204" pitchFamily="34" charset="0"/>
              </a:rPr>
              <a:t> </a:t>
            </a:r>
          </a:p>
        </p:txBody>
      </p:sp>
      <p:sp>
        <p:nvSpPr>
          <p:cNvPr id="10" name="Oval 9">
            <a:extLst>
              <a:ext uri="{FF2B5EF4-FFF2-40B4-BE49-F238E27FC236}">
                <a16:creationId xmlns:a16="http://schemas.microsoft.com/office/drawing/2014/main" id="{6401D41B-9CC1-41D1-996D-F217982DE693}"/>
              </a:ext>
            </a:extLst>
          </p:cNvPr>
          <p:cNvSpPr/>
          <p:nvPr/>
        </p:nvSpPr>
        <p:spPr bwMode="auto">
          <a:xfrm>
            <a:off x="4068356" y="229393"/>
            <a:ext cx="936625"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97069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47E4A8-598A-49EC-A19C-2B72192F38AD}"/>
              </a:ext>
            </a:extLst>
          </p:cNvPr>
          <p:cNvSpPr/>
          <p:nvPr/>
        </p:nvSpPr>
        <p:spPr>
          <a:xfrm rot="16200000" flipH="1" flipV="1">
            <a:off x="919162" y="3128963"/>
            <a:ext cx="1119187" cy="29797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0" name="Rectangle 7">
            <a:extLst>
              <a:ext uri="{FF2B5EF4-FFF2-40B4-BE49-F238E27FC236}">
                <a16:creationId xmlns:a16="http://schemas.microsoft.com/office/drawing/2014/main" id="{B7EDF384-DA03-45F8-8888-1680F47E0DD0}"/>
              </a:ext>
            </a:extLst>
          </p:cNvPr>
          <p:cNvSpPr/>
          <p:nvPr/>
        </p:nvSpPr>
        <p:spPr>
          <a:xfrm rot="5400000" flipV="1">
            <a:off x="5111751" y="1100137"/>
            <a:ext cx="1395412" cy="675481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4" name="Subtitle 2">
            <a:extLst>
              <a:ext uri="{FF2B5EF4-FFF2-40B4-BE49-F238E27FC236}">
                <a16:creationId xmlns:a16="http://schemas.microsoft.com/office/drawing/2014/main" id="{8F1DD4A9-A3D3-4EF6-ADC7-4C1CAFD64624}"/>
              </a:ext>
            </a:extLst>
          </p:cNvPr>
          <p:cNvSpPr txBox="1">
            <a:spLocks/>
          </p:cNvSpPr>
          <p:nvPr/>
        </p:nvSpPr>
        <p:spPr>
          <a:xfrm>
            <a:off x="708025" y="1174750"/>
            <a:ext cx="8124825" cy="6572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b="1" dirty="0">
                <a:solidFill>
                  <a:schemeClr val="tx1">
                    <a:lumMod val="75000"/>
                  </a:schemeClr>
                </a:solidFill>
                <a:latin typeface="Garamond" panose="02020404030301010803" pitchFamily="18" charset="0"/>
              </a:rPr>
              <a:t>The National Association of State Personnel Executives (NASPE) provides a collaborative forum for State HR leaders to share effective leading practices.</a:t>
            </a:r>
          </a:p>
          <a:p>
            <a:pPr algn="l" fontAlgn="auto">
              <a:lnSpc>
                <a:spcPct val="120000"/>
              </a:lnSpc>
              <a:spcAft>
                <a:spcPts val="0"/>
              </a:spcAft>
              <a:defRPr/>
            </a:pPr>
            <a:endParaRPr lang="en-US" sz="1200" b="1" dirty="0">
              <a:solidFill>
                <a:schemeClr val="tx1">
                  <a:lumMod val="75000"/>
                </a:schemeClr>
              </a:solidFill>
              <a:latin typeface="Garamond" panose="02020404030301010803" pitchFamily="18" charset="0"/>
              <a:cs typeface="Oswald Light"/>
            </a:endParaRPr>
          </a:p>
        </p:txBody>
      </p:sp>
      <p:sp>
        <p:nvSpPr>
          <p:cNvPr id="37" name="Subtitle 2">
            <a:extLst>
              <a:ext uri="{FF2B5EF4-FFF2-40B4-BE49-F238E27FC236}">
                <a16:creationId xmlns:a16="http://schemas.microsoft.com/office/drawing/2014/main" id="{B9B7F388-513F-4984-9B31-340B0E4DA03B}"/>
              </a:ext>
            </a:extLst>
          </p:cNvPr>
          <p:cNvSpPr txBox="1">
            <a:spLocks/>
          </p:cNvSpPr>
          <p:nvPr/>
        </p:nvSpPr>
        <p:spPr>
          <a:xfrm>
            <a:off x="625924" y="2496550"/>
            <a:ext cx="7660826" cy="2299598"/>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indent="-171450" algn="l" fontAlgn="auto">
              <a:lnSpc>
                <a:spcPct val="120000"/>
              </a:lnSpc>
              <a:spcAft>
                <a:spcPts val="0"/>
              </a:spcAft>
              <a:buFont typeface="Wingdings" pitchFamily="2" charset="2"/>
              <a:buChar char="ü"/>
              <a:defRPr/>
            </a:pPr>
            <a:r>
              <a:rPr lang="en-US" sz="1800" dirty="0">
                <a:solidFill>
                  <a:schemeClr val="tx1">
                    <a:lumMod val="75000"/>
                  </a:schemeClr>
                </a:solidFill>
                <a:latin typeface="Garamond" panose="02020404030301010803" pitchFamily="18" charset="0"/>
              </a:rPr>
              <a:t>We are the authority on leading state HR practices and strategies focused on developing an effective State workforce</a:t>
            </a:r>
          </a:p>
          <a:p>
            <a:pPr marL="171450" indent="-171450" algn="l" fontAlgn="auto">
              <a:lnSpc>
                <a:spcPct val="120000"/>
              </a:lnSpc>
              <a:spcAft>
                <a:spcPts val="0"/>
              </a:spcAft>
              <a:buFont typeface="Wingdings" pitchFamily="2" charset="2"/>
              <a:buChar char="ü"/>
              <a:defRPr/>
            </a:pPr>
            <a:r>
              <a:rPr lang="en-US" sz="1800" dirty="0">
                <a:solidFill>
                  <a:schemeClr val="tx1">
                    <a:lumMod val="75000"/>
                  </a:schemeClr>
                </a:solidFill>
                <a:latin typeface="Garamond" panose="02020404030301010803" pitchFamily="18" charset="0"/>
              </a:rPr>
              <a:t>State membership</a:t>
            </a:r>
          </a:p>
          <a:p>
            <a:pPr marL="171450" indent="-171450" algn="l" fontAlgn="auto">
              <a:lnSpc>
                <a:spcPct val="120000"/>
              </a:lnSpc>
              <a:spcAft>
                <a:spcPts val="0"/>
              </a:spcAft>
              <a:buFont typeface="Wingdings" pitchFamily="2" charset="2"/>
              <a:buChar char="ü"/>
              <a:defRPr/>
            </a:pPr>
            <a:r>
              <a:rPr lang="en-US" sz="1800" dirty="0">
                <a:solidFill>
                  <a:schemeClr val="tx1">
                    <a:lumMod val="75000"/>
                  </a:schemeClr>
                </a:solidFill>
                <a:latin typeface="Garamond" panose="02020404030301010803" pitchFamily="18" charset="0"/>
              </a:rPr>
              <a:t>Corporate membership</a:t>
            </a:r>
          </a:p>
          <a:p>
            <a:pPr algn="l" fontAlgn="auto">
              <a:lnSpc>
                <a:spcPct val="120000"/>
              </a:lnSpc>
              <a:spcAft>
                <a:spcPts val="0"/>
              </a:spcAft>
              <a:defRPr/>
            </a:pPr>
            <a:endParaRPr lang="en-US" sz="1000" dirty="0">
              <a:solidFill>
                <a:schemeClr val="tx1">
                  <a:lumMod val="75000"/>
                </a:schemeClr>
              </a:solidFill>
              <a:latin typeface="Century Gothic" pitchFamily="34" charset="0"/>
            </a:endParaRPr>
          </a:p>
          <a:p>
            <a:pPr algn="l" fontAlgn="auto">
              <a:lnSpc>
                <a:spcPct val="120000"/>
              </a:lnSpc>
              <a:spcAft>
                <a:spcPts val="0"/>
              </a:spcAft>
              <a:defRPr/>
            </a:pPr>
            <a:endParaRPr lang="en-US" sz="1100" dirty="0">
              <a:solidFill>
                <a:schemeClr val="tx1">
                  <a:lumMod val="75000"/>
                </a:schemeClr>
              </a:solidFill>
              <a:latin typeface="Century Gothic" pitchFamily="34" charset="0"/>
            </a:endParaRPr>
          </a:p>
          <a:p>
            <a:pPr algn="l" fontAlgn="auto">
              <a:lnSpc>
                <a:spcPct val="120000"/>
              </a:lnSpc>
              <a:spcAft>
                <a:spcPts val="0"/>
              </a:spcAft>
              <a:defRPr/>
            </a:pPr>
            <a:r>
              <a:rPr lang="en-US" sz="1000" dirty="0">
                <a:solidFill>
                  <a:schemeClr val="tx1">
                    <a:lumMod val="75000"/>
                  </a:schemeClr>
                </a:solidFill>
                <a:latin typeface="Century Gothic" pitchFamily="34" charset="0"/>
              </a:rPr>
              <a:t> </a:t>
            </a:r>
            <a:endParaRPr lang="en-US" sz="1000" dirty="0">
              <a:solidFill>
                <a:schemeClr val="tx1">
                  <a:lumMod val="75000"/>
                </a:schemeClr>
              </a:solidFill>
              <a:latin typeface="Century Gothic" pitchFamily="34" charset="0"/>
              <a:cs typeface="Oswald Light"/>
            </a:endParaRPr>
          </a:p>
        </p:txBody>
      </p:sp>
      <p:sp>
        <p:nvSpPr>
          <p:cNvPr id="9" name="TextBox 8">
            <a:extLst>
              <a:ext uri="{FF2B5EF4-FFF2-40B4-BE49-F238E27FC236}">
                <a16:creationId xmlns:a16="http://schemas.microsoft.com/office/drawing/2014/main" id="{EA630362-6DBB-4A97-A5AE-4FBF6A5A810C}"/>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ABOUT NASPE</a:t>
            </a:r>
          </a:p>
        </p:txBody>
      </p:sp>
      <p:cxnSp>
        <p:nvCxnSpPr>
          <p:cNvPr id="11" name="Straight Connector 10">
            <a:extLst>
              <a:ext uri="{FF2B5EF4-FFF2-40B4-BE49-F238E27FC236}">
                <a16:creationId xmlns:a16="http://schemas.microsoft.com/office/drawing/2014/main" id="{0EAF7F47-376A-45F1-9CF4-BB22A9ABD59B}"/>
              </a:ext>
            </a:extLst>
          </p:cNvPr>
          <p:cNvCxnSpPr/>
          <p:nvPr/>
        </p:nvCxnSpPr>
        <p:spPr>
          <a:xfrm>
            <a:off x="-11113" y="3917950"/>
            <a:ext cx="2979738" cy="1117600"/>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pic>
        <p:nvPicPr>
          <p:cNvPr id="15368" name="Picture 12">
            <a:extLst>
              <a:ext uri="{FF2B5EF4-FFF2-40B4-BE49-F238E27FC236}">
                <a16:creationId xmlns:a16="http://schemas.microsoft.com/office/drawing/2014/main" id="{332225CE-9F4D-431D-83C1-FE0CCA6D2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B0118C5-5826-475D-8706-1850364C6991}"/>
              </a:ext>
            </a:extLst>
          </p:cNvPr>
          <p:cNvPicPr>
            <a:picLocks noChangeAspect="1"/>
          </p:cNvPicPr>
          <p:nvPr/>
        </p:nvPicPr>
        <p:blipFill>
          <a:blip r:embed="rId4"/>
          <a:stretch>
            <a:fillRect/>
          </a:stretch>
        </p:blipFill>
        <p:spPr>
          <a:xfrm>
            <a:off x="5411788" y="2949288"/>
            <a:ext cx="2681601" cy="268160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289D5AF3-3FB7-4DD6-975F-46F18DC1FA98}"/>
              </a:ext>
            </a:extLst>
          </p:cNvPr>
          <p:cNvSpPr/>
          <p:nvPr/>
        </p:nvSpPr>
        <p:spPr>
          <a:xfrm>
            <a:off x="1455738" y="4194175"/>
            <a:ext cx="7710487" cy="99377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7">
            <a:extLst>
              <a:ext uri="{FF2B5EF4-FFF2-40B4-BE49-F238E27FC236}">
                <a16:creationId xmlns:a16="http://schemas.microsoft.com/office/drawing/2014/main" id="{BF4BEB6D-829A-4435-B1AB-61AF5AEBE3DA}"/>
              </a:ext>
            </a:extLst>
          </p:cNvPr>
          <p:cNvSpPr/>
          <p:nvPr/>
        </p:nvSpPr>
        <p:spPr>
          <a:xfrm rot="10800000" flipV="1">
            <a:off x="-17463" y="4437063"/>
            <a:ext cx="3217863" cy="7556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6" name="Subtitle 2">
            <a:extLst>
              <a:ext uri="{FF2B5EF4-FFF2-40B4-BE49-F238E27FC236}">
                <a16:creationId xmlns:a16="http://schemas.microsoft.com/office/drawing/2014/main" id="{5460219C-A90C-47BF-9A5F-EA33C64A21CE}"/>
              </a:ext>
            </a:extLst>
          </p:cNvPr>
          <p:cNvSpPr txBox="1">
            <a:spLocks/>
          </p:cNvSpPr>
          <p:nvPr/>
        </p:nvSpPr>
        <p:spPr>
          <a:xfrm>
            <a:off x="887413" y="2667000"/>
            <a:ext cx="2033587" cy="177006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800" dirty="0">
                <a:solidFill>
                  <a:srgbClr val="3A3A3A"/>
                </a:solidFill>
                <a:latin typeface="Impact" panose="020B0806030902050204" pitchFamily="34" charset="0"/>
                <a:cs typeface="Oswald Regular"/>
              </a:rPr>
              <a:t>DATA INTEGRITY</a:t>
            </a:r>
          </a:p>
          <a:p>
            <a:pPr algn="l" fontAlgn="auto">
              <a:spcAft>
                <a:spcPts val="0"/>
              </a:spcAft>
              <a:defRPr/>
            </a:pPr>
            <a:r>
              <a:rPr lang="en-US" sz="1600" dirty="0">
                <a:solidFill>
                  <a:schemeClr val="bg1">
                    <a:lumMod val="50000"/>
                  </a:schemeClr>
                </a:solidFill>
                <a:latin typeface="Garamond" panose="02020404030301010803" pitchFamily="18" charset="0"/>
              </a:rPr>
              <a:t>Providing accurate, complete and relevant data on the workforce</a:t>
            </a:r>
            <a:endParaRPr lang="en-US" sz="1600" dirty="0">
              <a:solidFill>
                <a:schemeClr val="bg1">
                  <a:lumMod val="50000"/>
                </a:schemeClr>
              </a:solidFill>
              <a:latin typeface="Garamond" panose="02020404030301010803" pitchFamily="18" charset="0"/>
              <a:cs typeface="Oswald Light"/>
            </a:endParaRPr>
          </a:p>
        </p:txBody>
      </p:sp>
      <p:sp>
        <p:nvSpPr>
          <p:cNvPr id="36" name="Subtitle 2">
            <a:extLst>
              <a:ext uri="{FF2B5EF4-FFF2-40B4-BE49-F238E27FC236}">
                <a16:creationId xmlns:a16="http://schemas.microsoft.com/office/drawing/2014/main" id="{79661866-1ECD-4161-97CB-7FE57A690B7B}"/>
              </a:ext>
            </a:extLst>
          </p:cNvPr>
          <p:cNvSpPr txBox="1">
            <a:spLocks/>
          </p:cNvSpPr>
          <p:nvPr/>
        </p:nvSpPr>
        <p:spPr>
          <a:xfrm>
            <a:off x="6253163" y="2667000"/>
            <a:ext cx="2227160" cy="177006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800" dirty="0">
                <a:solidFill>
                  <a:srgbClr val="3A3A3A"/>
                </a:solidFill>
                <a:latin typeface="Impact" panose="020B0806030902050204" pitchFamily="34" charset="0"/>
              </a:rPr>
              <a:t>LEVERAGE TECHNOLOGY</a:t>
            </a:r>
          </a:p>
          <a:p>
            <a:pPr algn="l" fontAlgn="auto">
              <a:lnSpc>
                <a:spcPct val="120000"/>
              </a:lnSpc>
              <a:spcAft>
                <a:spcPts val="0"/>
              </a:spcAft>
              <a:defRPr/>
            </a:pPr>
            <a:r>
              <a:rPr lang="en-US" sz="1600" dirty="0">
                <a:solidFill>
                  <a:schemeClr val="bg1">
                    <a:lumMod val="50000"/>
                  </a:schemeClr>
                </a:solidFill>
                <a:latin typeface="Garamond" panose="02020404030301010803" pitchFamily="18" charset="0"/>
              </a:rPr>
              <a:t>Leveraging technology to increase automation</a:t>
            </a:r>
          </a:p>
        </p:txBody>
      </p:sp>
      <p:sp>
        <p:nvSpPr>
          <p:cNvPr id="19" name="TextBox 18">
            <a:extLst>
              <a:ext uri="{FF2B5EF4-FFF2-40B4-BE49-F238E27FC236}">
                <a16:creationId xmlns:a16="http://schemas.microsoft.com/office/drawing/2014/main" id="{1BFCAC5A-BC87-4E34-B6DC-9146551527E4}"/>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TECHNOLOGY</a:t>
            </a:r>
          </a:p>
        </p:txBody>
      </p:sp>
      <p:sp>
        <p:nvSpPr>
          <p:cNvPr id="22" name="Subtitle 2">
            <a:extLst>
              <a:ext uri="{FF2B5EF4-FFF2-40B4-BE49-F238E27FC236}">
                <a16:creationId xmlns:a16="http://schemas.microsoft.com/office/drawing/2014/main" id="{86549A08-BAAB-4E38-A600-59D443A38CEB}"/>
              </a:ext>
            </a:extLst>
          </p:cNvPr>
          <p:cNvSpPr txBox="1">
            <a:spLocks/>
          </p:cNvSpPr>
          <p:nvPr/>
        </p:nvSpPr>
        <p:spPr>
          <a:xfrm>
            <a:off x="3422650" y="2692400"/>
            <a:ext cx="2327275" cy="174466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800" dirty="0">
                <a:solidFill>
                  <a:srgbClr val="3A3A3A"/>
                </a:solidFill>
                <a:latin typeface="Impact" panose="020B0806030902050204" pitchFamily="34" charset="0"/>
              </a:rPr>
              <a:t>DATA ANALYSIS</a:t>
            </a:r>
          </a:p>
          <a:p>
            <a:pPr algn="l" fontAlgn="auto">
              <a:lnSpc>
                <a:spcPct val="120000"/>
              </a:lnSpc>
              <a:spcAft>
                <a:spcPts val="0"/>
              </a:spcAft>
              <a:defRPr/>
            </a:pPr>
            <a:r>
              <a:rPr lang="en-US" sz="1600" dirty="0">
                <a:solidFill>
                  <a:schemeClr val="bg1">
                    <a:lumMod val="50000"/>
                  </a:schemeClr>
                </a:solidFill>
                <a:latin typeface="Garamond" panose="02020404030301010803" pitchFamily="18" charset="0"/>
              </a:rPr>
              <a:t>Analyzing data to provide workforce solutions</a:t>
            </a:r>
          </a:p>
        </p:txBody>
      </p:sp>
      <p:grpSp>
        <p:nvGrpSpPr>
          <p:cNvPr id="2" name="Group 1">
            <a:extLst>
              <a:ext uri="{FF2B5EF4-FFF2-40B4-BE49-F238E27FC236}">
                <a16:creationId xmlns:a16="http://schemas.microsoft.com/office/drawing/2014/main" id="{763B8904-EED4-44D5-B364-1CDE63F7035C}"/>
              </a:ext>
            </a:extLst>
          </p:cNvPr>
          <p:cNvGrpSpPr>
            <a:grpSpLocks/>
          </p:cNvGrpSpPr>
          <p:nvPr/>
        </p:nvGrpSpPr>
        <p:grpSpPr bwMode="auto">
          <a:xfrm>
            <a:off x="1662113" y="1487488"/>
            <a:ext cx="942975" cy="941387"/>
            <a:chOff x="1662657" y="1871734"/>
            <a:chExt cx="941664" cy="941665"/>
          </a:xfrm>
        </p:grpSpPr>
        <p:sp>
          <p:nvSpPr>
            <p:cNvPr id="21" name="Oval 20">
              <a:extLst>
                <a:ext uri="{FF2B5EF4-FFF2-40B4-BE49-F238E27FC236}">
                  <a16:creationId xmlns:a16="http://schemas.microsoft.com/office/drawing/2014/main" id="{B802F8AB-AE66-4654-ACA5-997E26085215}"/>
                </a:ext>
              </a:extLst>
            </p:cNvPr>
            <p:cNvSpPr/>
            <p:nvPr/>
          </p:nvSpPr>
          <p:spPr>
            <a:xfrm>
              <a:off x="1662657" y="1871734"/>
              <a:ext cx="941664" cy="941665"/>
            </a:xfrm>
            <a:prstGeom prst="ellipse">
              <a:avLst/>
            </a:prstGeom>
            <a:noFill/>
            <a:ln w="3175" cmpd="sng">
              <a:solidFill>
                <a:schemeClr val="tx1">
                  <a:lumMod val="40000"/>
                  <a:lumOff val="60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7" name="Picture 2" descr="C:\Users\User\Downloads\1393168271_settings.png">
              <a:extLst>
                <a:ext uri="{FF2B5EF4-FFF2-40B4-BE49-F238E27FC236}">
                  <a16:creationId xmlns:a16="http://schemas.microsoft.com/office/drawing/2014/main" id="{DFDFECE5-C7EB-4AEC-B30F-70E0893DB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489"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pic>
      </p:grpSp>
      <p:grpSp>
        <p:nvGrpSpPr>
          <p:cNvPr id="5" name="Group 4">
            <a:extLst>
              <a:ext uri="{FF2B5EF4-FFF2-40B4-BE49-F238E27FC236}">
                <a16:creationId xmlns:a16="http://schemas.microsoft.com/office/drawing/2014/main" id="{DA6F9507-C972-4E6A-B640-10CD81936D34}"/>
              </a:ext>
            </a:extLst>
          </p:cNvPr>
          <p:cNvGrpSpPr>
            <a:grpSpLocks/>
          </p:cNvGrpSpPr>
          <p:nvPr/>
        </p:nvGrpSpPr>
        <p:grpSpPr bwMode="auto">
          <a:xfrm>
            <a:off x="3727449" y="1541942"/>
            <a:ext cx="941388" cy="941387"/>
            <a:chOff x="6952882" y="1871734"/>
            <a:chExt cx="941664" cy="941665"/>
          </a:xfrm>
        </p:grpSpPr>
        <p:sp>
          <p:nvSpPr>
            <p:cNvPr id="24" name="Oval 23">
              <a:extLst>
                <a:ext uri="{FF2B5EF4-FFF2-40B4-BE49-F238E27FC236}">
                  <a16:creationId xmlns:a16="http://schemas.microsoft.com/office/drawing/2014/main" id="{5A81EF72-AF90-47EE-B756-645E26B3AC09}"/>
                </a:ext>
              </a:extLst>
            </p:cNvPr>
            <p:cNvSpPr/>
            <p:nvPr/>
          </p:nvSpPr>
          <p:spPr>
            <a:xfrm>
              <a:off x="6952882" y="1871734"/>
              <a:ext cx="941664" cy="941665"/>
            </a:xfrm>
            <a:prstGeom prst="ellipse">
              <a:avLst/>
            </a:prstGeom>
            <a:noFill/>
            <a:ln w="6350" cmpd="sng">
              <a:solidFill>
                <a:schemeClr val="tx1">
                  <a:lumMod val="40000"/>
                  <a:lumOff val="6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5" name="Picture 3" descr="C:\Users\User\Downloads\1393168232_line_chart.png">
              <a:extLst>
                <a:ext uri="{FF2B5EF4-FFF2-40B4-BE49-F238E27FC236}">
                  <a16:creationId xmlns:a16="http://schemas.microsoft.com/office/drawing/2014/main" id="{090CCBD6-44E0-4F4E-8C93-EF7C91452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714"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B328E0CA-6395-4EB7-9934-43D7931D0010}"/>
              </a:ext>
            </a:extLst>
          </p:cNvPr>
          <p:cNvGrpSpPr>
            <a:grpSpLocks/>
          </p:cNvGrpSpPr>
          <p:nvPr/>
        </p:nvGrpSpPr>
        <p:grpSpPr bwMode="auto">
          <a:xfrm>
            <a:off x="6618436" y="1519219"/>
            <a:ext cx="941388" cy="941387"/>
            <a:chOff x="4636247" y="1871733"/>
            <a:chExt cx="941664" cy="941665"/>
          </a:xfrm>
        </p:grpSpPr>
        <p:sp>
          <p:nvSpPr>
            <p:cNvPr id="20" name="Oval 19">
              <a:extLst>
                <a:ext uri="{FF2B5EF4-FFF2-40B4-BE49-F238E27FC236}">
                  <a16:creationId xmlns:a16="http://schemas.microsoft.com/office/drawing/2014/main" id="{6B43F793-3DC0-408A-A3B4-905AA23BA88C}"/>
                </a:ext>
              </a:extLst>
            </p:cNvPr>
            <p:cNvSpPr/>
            <p:nvPr/>
          </p:nvSpPr>
          <p:spPr>
            <a:xfrm>
              <a:off x="4636247" y="1871733"/>
              <a:ext cx="941664" cy="941665"/>
            </a:xfrm>
            <a:prstGeom prst="ellipse">
              <a:avLst/>
            </a:prstGeom>
            <a:noFill/>
            <a:ln w="6350" cmpd="sng">
              <a:solidFill>
                <a:schemeClr val="tx1">
                  <a:lumMod val="40000"/>
                  <a:lumOff val="6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3" name="Picture 4" descr="C:\Users\User\Downloads\1393168276_globe.png">
              <a:extLst>
                <a:ext uri="{FF2B5EF4-FFF2-40B4-BE49-F238E27FC236}">
                  <a16:creationId xmlns:a16="http://schemas.microsoft.com/office/drawing/2014/main" id="{C827472C-3FFC-4F82-ADC5-9442D0B3C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3079" y="208856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Straight Connector 27">
            <a:extLst>
              <a:ext uri="{FF2B5EF4-FFF2-40B4-BE49-F238E27FC236}">
                <a16:creationId xmlns:a16="http://schemas.microsoft.com/office/drawing/2014/main" id="{98A1A21C-9910-4F8A-9C06-42714126B840}"/>
              </a:ext>
            </a:extLst>
          </p:cNvPr>
          <p:cNvCxnSpPr/>
          <p:nvPr/>
        </p:nvCxnSpPr>
        <p:spPr>
          <a:xfrm>
            <a:off x="0" y="4294188"/>
            <a:ext cx="2921000" cy="723900"/>
          </a:xfrm>
          <a:prstGeom prst="line">
            <a:avLst/>
          </a:prstGeom>
          <a:ln w="3175">
            <a:solidFill>
              <a:srgbClr val="00A7E2"/>
            </a:solidFill>
            <a:prstDash val="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26E7650-8E16-4142-BDCF-9EE27CCA66B9}"/>
              </a:ext>
            </a:extLst>
          </p:cNvPr>
          <p:cNvGrpSpPr>
            <a:grpSpLocks/>
          </p:cNvGrpSpPr>
          <p:nvPr/>
        </p:nvGrpSpPr>
        <p:grpSpPr bwMode="auto">
          <a:xfrm>
            <a:off x="1308100" y="2124075"/>
            <a:ext cx="466725" cy="466725"/>
            <a:chOff x="1662657" y="1871734"/>
            <a:chExt cx="941664" cy="941665"/>
          </a:xfrm>
        </p:grpSpPr>
        <p:sp>
          <p:nvSpPr>
            <p:cNvPr id="25" name="Oval 24">
              <a:extLst>
                <a:ext uri="{FF2B5EF4-FFF2-40B4-BE49-F238E27FC236}">
                  <a16:creationId xmlns:a16="http://schemas.microsoft.com/office/drawing/2014/main" id="{6BF11E2D-33BC-4F60-87DF-82562ECF01EC}"/>
                </a:ext>
              </a:extLst>
            </p:cNvPr>
            <p:cNvSpPr/>
            <p:nvPr/>
          </p:nvSpPr>
          <p:spPr>
            <a:xfrm>
              <a:off x="1662657" y="1871734"/>
              <a:ext cx="941664" cy="941665"/>
            </a:xfrm>
            <a:prstGeom prst="ellipse">
              <a:avLst/>
            </a:prstGeom>
            <a:solidFill>
              <a:srgbClr val="00BBFE"/>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01" name="Picture 2" descr="C:\Users\User\Downloads\1393168271_settings.png">
              <a:extLst>
                <a:ext uri="{FF2B5EF4-FFF2-40B4-BE49-F238E27FC236}">
                  <a16:creationId xmlns:a16="http://schemas.microsoft.com/office/drawing/2014/main" id="{185A0872-1F95-4E06-AD87-209DD38B1D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489"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3BF5A08A-D1EF-4AF8-996D-465C2B63FC89}"/>
              </a:ext>
            </a:extLst>
          </p:cNvPr>
          <p:cNvGrpSpPr>
            <a:grpSpLocks/>
          </p:cNvGrpSpPr>
          <p:nvPr/>
        </p:nvGrpSpPr>
        <p:grpSpPr bwMode="auto">
          <a:xfrm>
            <a:off x="6285061" y="2155806"/>
            <a:ext cx="441325" cy="441325"/>
            <a:chOff x="4636247" y="1871733"/>
            <a:chExt cx="941664" cy="941665"/>
          </a:xfrm>
        </p:grpSpPr>
        <p:sp>
          <p:nvSpPr>
            <p:cNvPr id="30" name="Oval 29">
              <a:extLst>
                <a:ext uri="{FF2B5EF4-FFF2-40B4-BE49-F238E27FC236}">
                  <a16:creationId xmlns:a16="http://schemas.microsoft.com/office/drawing/2014/main" id="{70F30B17-4FCE-4316-A455-749264B4CBAF}"/>
                </a:ext>
              </a:extLst>
            </p:cNvPr>
            <p:cNvSpPr/>
            <p:nvPr/>
          </p:nvSpPr>
          <p:spPr>
            <a:xfrm>
              <a:off x="4636247" y="1871733"/>
              <a:ext cx="941664" cy="941665"/>
            </a:xfrm>
            <a:prstGeom prst="ellipse">
              <a:avLst/>
            </a:prstGeom>
            <a:solidFill>
              <a:srgbClr val="00BBFE"/>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99" name="Picture 4" descr="C:\Users\User\Downloads\1393168276_globe.png">
              <a:extLst>
                <a:ext uri="{FF2B5EF4-FFF2-40B4-BE49-F238E27FC236}">
                  <a16:creationId xmlns:a16="http://schemas.microsoft.com/office/drawing/2014/main" id="{38BF7216-363E-4BDC-B342-67CFBF3C19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3079" y="208856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FA7A957B-5C51-4E89-B891-D00800F12069}"/>
              </a:ext>
            </a:extLst>
          </p:cNvPr>
          <p:cNvGrpSpPr>
            <a:grpSpLocks/>
          </p:cNvGrpSpPr>
          <p:nvPr/>
        </p:nvGrpSpPr>
        <p:grpSpPr bwMode="auto">
          <a:xfrm>
            <a:off x="3417887" y="2178529"/>
            <a:ext cx="415925" cy="415925"/>
            <a:chOff x="6952882" y="1871734"/>
            <a:chExt cx="941664" cy="941665"/>
          </a:xfrm>
        </p:grpSpPr>
        <p:sp>
          <p:nvSpPr>
            <p:cNvPr id="33" name="Oval 32">
              <a:extLst>
                <a:ext uri="{FF2B5EF4-FFF2-40B4-BE49-F238E27FC236}">
                  <a16:creationId xmlns:a16="http://schemas.microsoft.com/office/drawing/2014/main" id="{711251B7-6855-4A85-81E5-71A87703A04A}"/>
                </a:ext>
              </a:extLst>
            </p:cNvPr>
            <p:cNvSpPr/>
            <p:nvPr/>
          </p:nvSpPr>
          <p:spPr>
            <a:xfrm>
              <a:off x="6952882" y="1871734"/>
              <a:ext cx="941664" cy="941665"/>
            </a:xfrm>
            <a:prstGeom prst="ellipse">
              <a:avLst/>
            </a:prstGeom>
            <a:solidFill>
              <a:srgbClr val="00BBFE"/>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97" name="Picture 3" descr="C:\Users\User\Downloads\1393168232_line_chart.png">
              <a:extLst>
                <a:ext uri="{FF2B5EF4-FFF2-40B4-BE49-F238E27FC236}">
                  <a16:creationId xmlns:a16="http://schemas.microsoft.com/office/drawing/2014/main" id="{860B48F5-57C8-40D4-8805-1D82CBD846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714" y="2088566"/>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5" name="Picture 33">
            <a:extLst>
              <a:ext uri="{FF2B5EF4-FFF2-40B4-BE49-F238E27FC236}">
                <a16:creationId xmlns:a16="http://schemas.microsoft.com/office/drawing/2014/main" id="{778A0E38-8ECD-4610-9B81-5FFC06A7E6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extLst>
              <a:ext uri="{FF2B5EF4-FFF2-40B4-BE49-F238E27FC236}">
                <a16:creationId xmlns:a16="http://schemas.microsoft.com/office/drawing/2014/main" id="{39021BA7-4BE9-4B3F-8012-9B7C86A43F7B}"/>
              </a:ext>
            </a:extLst>
          </p:cNvPr>
          <p:cNvSpPr/>
          <p:nvPr/>
        </p:nvSpPr>
        <p:spPr bwMode="auto">
          <a:xfrm>
            <a:off x="3727449" y="449337"/>
            <a:ext cx="936625"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19"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C667CAC4-BA68-4F82-B87A-E8E2A8D8D185}"/>
              </a:ext>
            </a:extLst>
          </p:cNvPr>
          <p:cNvSpPr/>
          <p:nvPr/>
        </p:nvSpPr>
        <p:spPr>
          <a:xfrm>
            <a:off x="717550" y="3136274"/>
            <a:ext cx="1092200" cy="1092200"/>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D4498D3D-9E83-4CE6-BA5C-7BED7DF7D93E}"/>
              </a:ext>
            </a:extLst>
          </p:cNvPr>
          <p:cNvSpPr/>
          <p:nvPr/>
        </p:nvSpPr>
        <p:spPr>
          <a:xfrm>
            <a:off x="708025" y="1683378"/>
            <a:ext cx="1092200" cy="1090613"/>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AD0864F8-8504-4C7F-91C7-87268B9BAFA9}"/>
              </a:ext>
            </a:extLst>
          </p:cNvPr>
          <p:cNvSpPr/>
          <p:nvPr/>
        </p:nvSpPr>
        <p:spPr>
          <a:xfrm>
            <a:off x="3990976" y="3179283"/>
            <a:ext cx="1090612" cy="1092200"/>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A3C2F78D-3080-4DAB-A7D6-8E322676CC9A}"/>
              </a:ext>
            </a:extLst>
          </p:cNvPr>
          <p:cNvSpPr/>
          <p:nvPr/>
        </p:nvSpPr>
        <p:spPr>
          <a:xfrm>
            <a:off x="3955256" y="1683378"/>
            <a:ext cx="1090612" cy="1090613"/>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7">
            <a:extLst>
              <a:ext uri="{FF2B5EF4-FFF2-40B4-BE49-F238E27FC236}">
                <a16:creationId xmlns:a16="http://schemas.microsoft.com/office/drawing/2014/main" id="{D9FA8C8E-1C03-412C-82D6-071D3D67F64E}"/>
              </a:ext>
            </a:extLst>
          </p:cNvPr>
          <p:cNvSpPr/>
          <p:nvPr/>
        </p:nvSpPr>
        <p:spPr>
          <a:xfrm rot="16200000" flipH="1" flipV="1">
            <a:off x="3831431" y="554832"/>
            <a:ext cx="750887" cy="84645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3" name="Rectangle 7">
            <a:extLst>
              <a:ext uri="{FF2B5EF4-FFF2-40B4-BE49-F238E27FC236}">
                <a16:creationId xmlns:a16="http://schemas.microsoft.com/office/drawing/2014/main" id="{DF8DED0B-712F-4E98-A4D0-1B05583B6D23}"/>
              </a:ext>
            </a:extLst>
          </p:cNvPr>
          <p:cNvSpPr/>
          <p:nvPr/>
        </p:nvSpPr>
        <p:spPr>
          <a:xfrm rot="5400000" flipV="1">
            <a:off x="7789069" y="3791744"/>
            <a:ext cx="750887" cy="19907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7" name="Subtitle 2">
            <a:extLst>
              <a:ext uri="{FF2B5EF4-FFF2-40B4-BE49-F238E27FC236}">
                <a16:creationId xmlns:a16="http://schemas.microsoft.com/office/drawing/2014/main" id="{02CECD95-9AA0-40D6-8C37-3F271D85038B}"/>
              </a:ext>
            </a:extLst>
          </p:cNvPr>
          <p:cNvSpPr txBox="1">
            <a:spLocks/>
          </p:cNvSpPr>
          <p:nvPr/>
        </p:nvSpPr>
        <p:spPr>
          <a:xfrm>
            <a:off x="1917700" y="1683378"/>
            <a:ext cx="2109788" cy="13557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cs typeface="Oswald Regular"/>
              </a:rPr>
              <a:t>MAX IT OUT</a:t>
            </a:r>
          </a:p>
          <a:p>
            <a:pPr algn="l" fontAlgn="auto">
              <a:spcAft>
                <a:spcPts val="0"/>
              </a:spcAft>
              <a:defRPr/>
            </a:pPr>
            <a:r>
              <a:rPr lang="en-US" sz="1600" dirty="0">
                <a:solidFill>
                  <a:schemeClr val="tx1">
                    <a:lumMod val="75000"/>
                  </a:schemeClr>
                </a:solidFill>
                <a:latin typeface="Garamond" panose="02020404030301010803" pitchFamily="18" charset="0"/>
              </a:rPr>
              <a:t>Push your systems to the limit</a:t>
            </a:r>
          </a:p>
        </p:txBody>
      </p:sp>
      <p:sp>
        <p:nvSpPr>
          <p:cNvPr id="78" name="Subtitle 2">
            <a:extLst>
              <a:ext uri="{FF2B5EF4-FFF2-40B4-BE49-F238E27FC236}">
                <a16:creationId xmlns:a16="http://schemas.microsoft.com/office/drawing/2014/main" id="{10811780-C284-41B0-A9A0-B845BEFEDD73}"/>
              </a:ext>
            </a:extLst>
          </p:cNvPr>
          <p:cNvSpPr txBox="1">
            <a:spLocks/>
          </p:cNvSpPr>
          <p:nvPr/>
        </p:nvSpPr>
        <p:spPr bwMode="auto">
          <a:xfrm>
            <a:off x="1897062" y="3136274"/>
            <a:ext cx="1813699" cy="13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ct val="20000"/>
              </a:spcBef>
              <a:buFont typeface="Arial" panose="020B0604020202020204" pitchFamily="34" charset="0"/>
              <a:buNone/>
              <a:defRPr/>
            </a:pPr>
            <a:r>
              <a:rPr lang="en-US" sz="2000" dirty="0">
                <a:solidFill>
                  <a:schemeClr val="tx1">
                    <a:lumMod val="75000"/>
                  </a:schemeClr>
                </a:solidFill>
                <a:latin typeface="Impact" panose="020B0806030902050204" pitchFamily="34" charset="0"/>
                <a:cs typeface="Oswald Regular"/>
              </a:rPr>
              <a:t>LOOK WITHIN</a:t>
            </a:r>
            <a:r>
              <a:rPr lang="en-US" sz="1400" dirty="0">
                <a:solidFill>
                  <a:schemeClr val="tx1">
                    <a:lumMod val="75000"/>
                  </a:schemeClr>
                </a:solidFill>
                <a:latin typeface="Century Gothic" pitchFamily="34" charset="0"/>
                <a:cs typeface="Oswald Regular"/>
              </a:rPr>
              <a:t> </a:t>
            </a:r>
          </a:p>
          <a:p>
            <a:pPr fontAlgn="auto">
              <a:spcAft>
                <a:spcPts val="0"/>
              </a:spcAft>
              <a:defRPr/>
            </a:pPr>
            <a:r>
              <a:rPr lang="en-US" sz="1600" dirty="0">
                <a:solidFill>
                  <a:schemeClr val="tx1">
                    <a:lumMod val="75000"/>
                  </a:schemeClr>
                </a:solidFill>
                <a:latin typeface="Garamond" panose="02020404030301010803" pitchFamily="18" charset="0"/>
              </a:rPr>
              <a:t>Seek technological skills from within the organization</a:t>
            </a:r>
          </a:p>
        </p:txBody>
      </p:sp>
      <p:sp>
        <p:nvSpPr>
          <p:cNvPr id="81" name="Subtitle 2">
            <a:extLst>
              <a:ext uri="{FF2B5EF4-FFF2-40B4-BE49-F238E27FC236}">
                <a16:creationId xmlns:a16="http://schemas.microsoft.com/office/drawing/2014/main" id="{8A5F3B19-DB28-47CA-9FDE-0E560C171AB3}"/>
              </a:ext>
            </a:extLst>
          </p:cNvPr>
          <p:cNvSpPr txBox="1">
            <a:spLocks/>
          </p:cNvSpPr>
          <p:nvPr/>
        </p:nvSpPr>
        <p:spPr>
          <a:xfrm>
            <a:off x="5108575" y="1677139"/>
            <a:ext cx="1912937" cy="125744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2000" dirty="0">
                <a:solidFill>
                  <a:schemeClr val="tx1">
                    <a:lumMod val="75000"/>
                  </a:schemeClr>
                </a:solidFill>
                <a:latin typeface="Impact" panose="020B0806030902050204" pitchFamily="34" charset="0"/>
                <a:cs typeface="Arial" panose="020B0604020202020204" pitchFamily="34" charset="0"/>
              </a:rPr>
              <a:t>SHOW IT</a:t>
            </a:r>
          </a:p>
          <a:p>
            <a:pPr algn="l" fontAlgn="auto">
              <a:spcAft>
                <a:spcPts val="0"/>
              </a:spcAft>
              <a:defRPr/>
            </a:pPr>
            <a:r>
              <a:rPr lang="en-US" sz="1600" dirty="0">
                <a:solidFill>
                  <a:schemeClr val="tx1">
                    <a:lumMod val="75000"/>
                  </a:schemeClr>
                </a:solidFill>
                <a:latin typeface="Garamond" panose="02020404030301010803" pitchFamily="18" charset="0"/>
              </a:rPr>
              <a:t>Demonstrate the value added from data decisions</a:t>
            </a:r>
          </a:p>
        </p:txBody>
      </p:sp>
      <p:sp>
        <p:nvSpPr>
          <p:cNvPr id="83" name="Subtitle 2">
            <a:extLst>
              <a:ext uri="{FF2B5EF4-FFF2-40B4-BE49-F238E27FC236}">
                <a16:creationId xmlns:a16="http://schemas.microsoft.com/office/drawing/2014/main" id="{9BCAE795-23FF-4AC0-ADFE-64D62B5C7265}"/>
              </a:ext>
            </a:extLst>
          </p:cNvPr>
          <p:cNvSpPr txBox="1">
            <a:spLocks/>
          </p:cNvSpPr>
          <p:nvPr/>
        </p:nvSpPr>
        <p:spPr bwMode="auto">
          <a:xfrm>
            <a:off x="5169694" y="3179283"/>
            <a:ext cx="19145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ct val="20000"/>
              </a:spcBef>
              <a:buFont typeface="Arial" panose="020B0604020202020204" pitchFamily="34" charset="0"/>
              <a:buNone/>
              <a:defRPr/>
            </a:pPr>
            <a:r>
              <a:rPr lang="en-US" sz="2000" dirty="0">
                <a:solidFill>
                  <a:schemeClr val="tx1">
                    <a:lumMod val="75000"/>
                  </a:schemeClr>
                </a:solidFill>
                <a:latin typeface="Impact" panose="020B0806030902050204" pitchFamily="34" charset="0"/>
              </a:rPr>
              <a:t>MAKE RULES</a:t>
            </a:r>
            <a:endParaRPr lang="en-US" altLang="en-US" sz="2000" dirty="0">
              <a:solidFill>
                <a:schemeClr val="tx1">
                  <a:lumMod val="75000"/>
                </a:schemeClr>
              </a:solidFill>
              <a:latin typeface="Impact" panose="020B0806030902050204" pitchFamily="34" charset="0"/>
            </a:endParaRPr>
          </a:p>
          <a:p>
            <a:pPr fontAlgn="auto">
              <a:spcAft>
                <a:spcPts val="0"/>
              </a:spcAft>
              <a:defRPr/>
            </a:pPr>
            <a:r>
              <a:rPr lang="en-US" sz="1600" dirty="0">
                <a:solidFill>
                  <a:schemeClr val="tx1">
                    <a:lumMod val="75000"/>
                  </a:schemeClr>
                </a:solidFill>
                <a:latin typeface="Garamond" panose="02020404030301010803" pitchFamily="18" charset="0"/>
              </a:rPr>
              <a:t>Ensure policies and practices are in place for reliable data entry</a:t>
            </a:r>
          </a:p>
          <a:p>
            <a:pPr eaLnBrk="1" hangingPunct="1">
              <a:lnSpc>
                <a:spcPct val="120000"/>
              </a:lnSpc>
              <a:spcBef>
                <a:spcPct val="20000"/>
              </a:spcBef>
              <a:buFont typeface="Arial" panose="020B0604020202020204" pitchFamily="34" charset="0"/>
              <a:buNone/>
              <a:defRPr/>
            </a:pPr>
            <a:endParaRPr lang="en-US" altLang="en-US" sz="1200" dirty="0">
              <a:solidFill>
                <a:srgbClr val="00A7E2"/>
              </a:solidFill>
              <a:latin typeface="Garamond" panose="02020404030301010803" pitchFamily="18" charset="0"/>
              <a:ea typeface="Oswald Regular"/>
              <a:cs typeface="Oswald Regular"/>
            </a:endParaRPr>
          </a:p>
        </p:txBody>
      </p:sp>
      <p:sp>
        <p:nvSpPr>
          <p:cNvPr id="23" name="TextBox 22">
            <a:extLst>
              <a:ext uri="{FF2B5EF4-FFF2-40B4-BE49-F238E27FC236}">
                <a16:creationId xmlns:a16="http://schemas.microsoft.com/office/drawing/2014/main" id="{3DF701CC-8507-47BD-8FB0-0D03CDF369E2}"/>
              </a:ext>
            </a:extLst>
          </p:cNvPr>
          <p:cNvSpPr txBox="1">
            <a:spLocks noChangeArrowheads="1"/>
          </p:cNvSpPr>
          <p:nvPr/>
        </p:nvSpPr>
        <p:spPr bwMode="auto">
          <a:xfrm>
            <a:off x="708025" y="690563"/>
            <a:ext cx="3852863"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TECHNOLOGY SOLUTIONS</a:t>
            </a:r>
          </a:p>
        </p:txBody>
      </p:sp>
      <p:cxnSp>
        <p:nvCxnSpPr>
          <p:cNvPr id="28" name="Straight Connector 27">
            <a:extLst>
              <a:ext uri="{FF2B5EF4-FFF2-40B4-BE49-F238E27FC236}">
                <a16:creationId xmlns:a16="http://schemas.microsoft.com/office/drawing/2014/main" id="{B7919250-F6E0-46BA-AA25-4B607C722250}"/>
              </a:ext>
            </a:extLst>
          </p:cNvPr>
          <p:cNvCxnSpPr/>
          <p:nvPr/>
        </p:nvCxnSpPr>
        <p:spPr>
          <a:xfrm flipH="1">
            <a:off x="7081838" y="4194175"/>
            <a:ext cx="2078037" cy="847725"/>
          </a:xfrm>
          <a:prstGeom prst="line">
            <a:avLst/>
          </a:prstGeom>
          <a:ln w="3175">
            <a:solidFill>
              <a:srgbClr val="4D4D4D"/>
            </a:solidFill>
            <a:prstDash val="dash"/>
          </a:ln>
        </p:spPr>
        <p:style>
          <a:lnRef idx="1">
            <a:schemeClr val="accent1"/>
          </a:lnRef>
          <a:fillRef idx="0">
            <a:schemeClr val="accent1"/>
          </a:fillRef>
          <a:effectRef idx="0">
            <a:schemeClr val="accent1"/>
          </a:effectRef>
          <a:fontRef idx="minor">
            <a:schemeClr val="tx1"/>
          </a:fontRef>
        </p:style>
      </p:cxnSp>
      <p:pic>
        <p:nvPicPr>
          <p:cNvPr id="18450" name="Picture 29">
            <a:extLst>
              <a:ext uri="{FF2B5EF4-FFF2-40B4-BE49-F238E27FC236}">
                <a16:creationId xmlns:a16="http://schemas.microsoft.com/office/drawing/2014/main" id="{721E69FA-6842-49EF-B629-6CC28B496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603DCFD6-1585-4E93-B7ED-2223CD0D0633}"/>
              </a:ext>
            </a:extLst>
          </p:cNvPr>
          <p:cNvSpPr/>
          <p:nvPr/>
        </p:nvSpPr>
        <p:spPr bwMode="auto">
          <a:xfrm>
            <a:off x="3770395" y="453231"/>
            <a:ext cx="938213"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4" name="Subtitle 2">
            <a:extLst>
              <a:ext uri="{FF2B5EF4-FFF2-40B4-BE49-F238E27FC236}">
                <a16:creationId xmlns:a16="http://schemas.microsoft.com/office/drawing/2014/main" id="{A0D37059-DD06-4DC1-88D2-E40B15C6D4DE}"/>
              </a:ext>
            </a:extLst>
          </p:cNvPr>
          <p:cNvSpPr txBox="1">
            <a:spLocks/>
          </p:cNvSpPr>
          <p:nvPr/>
        </p:nvSpPr>
        <p:spPr bwMode="auto">
          <a:xfrm>
            <a:off x="7557293" y="2793152"/>
            <a:ext cx="1090612" cy="14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ct val="20000"/>
              </a:spcBef>
              <a:buFont typeface="Arial" panose="020B0604020202020204" pitchFamily="34" charset="0"/>
              <a:buNone/>
              <a:defRPr/>
            </a:pPr>
            <a:r>
              <a:rPr lang="en-US" altLang="en-US" sz="2000" dirty="0">
                <a:solidFill>
                  <a:schemeClr val="tx1">
                    <a:lumMod val="75000"/>
                  </a:schemeClr>
                </a:solidFill>
                <a:latin typeface="Impact" panose="020B0806030902050204" pitchFamily="34" charset="0"/>
              </a:rPr>
              <a:t>SAFETY FIRST</a:t>
            </a:r>
          </a:p>
          <a:p>
            <a:pPr algn="ctr" fontAlgn="auto">
              <a:spcAft>
                <a:spcPts val="0"/>
              </a:spcAft>
              <a:defRPr/>
            </a:pPr>
            <a:r>
              <a:rPr lang="en-US" sz="1600" dirty="0">
                <a:solidFill>
                  <a:schemeClr val="tx1">
                    <a:lumMod val="75000"/>
                  </a:schemeClr>
                </a:solidFill>
                <a:latin typeface="Garamond" panose="02020404030301010803" pitchFamily="18" charset="0"/>
                <a:cs typeface="+mn-cs"/>
              </a:rPr>
              <a:t>Security protocols are essential</a:t>
            </a:r>
          </a:p>
          <a:p>
            <a:pPr algn="ctr" eaLnBrk="1" hangingPunct="1">
              <a:lnSpc>
                <a:spcPct val="120000"/>
              </a:lnSpc>
              <a:spcBef>
                <a:spcPct val="20000"/>
              </a:spcBef>
              <a:buFont typeface="Arial" panose="020B0604020202020204" pitchFamily="34" charset="0"/>
              <a:buNone/>
              <a:defRPr/>
            </a:pPr>
            <a:endParaRPr lang="en-US" altLang="en-US" sz="1200" dirty="0">
              <a:solidFill>
                <a:srgbClr val="00A7E2"/>
              </a:solidFill>
              <a:latin typeface="Garamond" panose="02020404030301010803" pitchFamily="18" charset="0"/>
              <a:ea typeface="Oswald Regular"/>
              <a:cs typeface="Oswald Regular"/>
            </a:endParaRPr>
          </a:p>
        </p:txBody>
      </p:sp>
      <p:sp>
        <p:nvSpPr>
          <p:cNvPr id="25" name="Oval 24">
            <a:extLst>
              <a:ext uri="{FF2B5EF4-FFF2-40B4-BE49-F238E27FC236}">
                <a16:creationId xmlns:a16="http://schemas.microsoft.com/office/drawing/2014/main" id="{2084197F-63AC-4D53-98CF-64D78C6EC12E}"/>
              </a:ext>
            </a:extLst>
          </p:cNvPr>
          <p:cNvSpPr/>
          <p:nvPr/>
        </p:nvSpPr>
        <p:spPr>
          <a:xfrm>
            <a:off x="7557293" y="1677139"/>
            <a:ext cx="1090612" cy="1092200"/>
          </a:xfrm>
          <a:prstGeom prst="ellipse">
            <a:avLst/>
          </a:prstGeom>
          <a:noFill/>
          <a:ln w="3175" cmpd="sng">
            <a:solidFill>
              <a:srgbClr val="00A7E2"/>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a:extLst>
              <a:ext uri="{FF2B5EF4-FFF2-40B4-BE49-F238E27FC236}">
                <a16:creationId xmlns:a16="http://schemas.microsoft.com/office/drawing/2014/main" id="{8FADFAB0-268D-4097-A9C1-E8270914B8C5}"/>
              </a:ext>
            </a:extLst>
          </p:cNvPr>
          <p:cNvSpPr/>
          <p:nvPr/>
        </p:nvSpPr>
        <p:spPr>
          <a:xfrm>
            <a:off x="7652543" y="1770801"/>
            <a:ext cx="900112" cy="901700"/>
          </a:xfrm>
          <a:prstGeom prst="ellipse">
            <a:avLst/>
          </a:prstGeom>
          <a:solidFill>
            <a:srgbClr val="FF0000"/>
          </a:solidFill>
          <a:ln w="635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B921A312-A6BC-43C8-AF93-1F07BBC6D39D}"/>
              </a:ext>
            </a:extLst>
          </p:cNvPr>
          <p:cNvPicPr>
            <a:picLocks noChangeAspect="1"/>
          </p:cNvPicPr>
          <p:nvPr/>
        </p:nvPicPr>
        <p:blipFill>
          <a:blip r:embed="rId3"/>
          <a:stretch>
            <a:fillRect/>
          </a:stretch>
        </p:blipFill>
        <p:spPr>
          <a:xfrm>
            <a:off x="825400" y="1789538"/>
            <a:ext cx="876500" cy="889203"/>
          </a:xfrm>
          <a:prstGeom prst="rect">
            <a:avLst/>
          </a:prstGeom>
        </p:spPr>
      </p:pic>
      <p:pic>
        <p:nvPicPr>
          <p:cNvPr id="5" name="Picture 4">
            <a:extLst>
              <a:ext uri="{FF2B5EF4-FFF2-40B4-BE49-F238E27FC236}">
                <a16:creationId xmlns:a16="http://schemas.microsoft.com/office/drawing/2014/main" id="{A3C9836D-C2A3-4FF2-B7D5-8410C5397021}"/>
              </a:ext>
            </a:extLst>
          </p:cNvPr>
          <p:cNvPicPr>
            <a:picLocks noChangeAspect="1"/>
          </p:cNvPicPr>
          <p:nvPr/>
        </p:nvPicPr>
        <p:blipFill>
          <a:blip r:embed="rId4"/>
          <a:stretch>
            <a:fillRect/>
          </a:stretch>
        </p:blipFill>
        <p:spPr>
          <a:xfrm>
            <a:off x="825400" y="3237772"/>
            <a:ext cx="876500" cy="889203"/>
          </a:xfrm>
          <a:prstGeom prst="rect">
            <a:avLst/>
          </a:prstGeom>
        </p:spPr>
      </p:pic>
      <p:pic>
        <p:nvPicPr>
          <p:cNvPr id="7" name="Picture 6">
            <a:extLst>
              <a:ext uri="{FF2B5EF4-FFF2-40B4-BE49-F238E27FC236}">
                <a16:creationId xmlns:a16="http://schemas.microsoft.com/office/drawing/2014/main" id="{0483D8C9-469C-4DFE-BFE9-AC66950F5CB4}"/>
              </a:ext>
            </a:extLst>
          </p:cNvPr>
          <p:cNvPicPr>
            <a:picLocks noChangeAspect="1"/>
          </p:cNvPicPr>
          <p:nvPr/>
        </p:nvPicPr>
        <p:blipFill>
          <a:blip r:embed="rId5"/>
          <a:stretch>
            <a:fillRect/>
          </a:stretch>
        </p:blipFill>
        <p:spPr>
          <a:xfrm>
            <a:off x="4062312" y="1788431"/>
            <a:ext cx="876500" cy="889203"/>
          </a:xfrm>
          <a:prstGeom prst="rect">
            <a:avLst/>
          </a:prstGeom>
        </p:spPr>
      </p:pic>
      <p:pic>
        <p:nvPicPr>
          <p:cNvPr id="9" name="Picture 8">
            <a:extLst>
              <a:ext uri="{FF2B5EF4-FFF2-40B4-BE49-F238E27FC236}">
                <a16:creationId xmlns:a16="http://schemas.microsoft.com/office/drawing/2014/main" id="{E3A07CD3-395B-40A1-AC48-F6E8785E87F5}"/>
              </a:ext>
            </a:extLst>
          </p:cNvPr>
          <p:cNvPicPr>
            <a:picLocks noChangeAspect="1"/>
          </p:cNvPicPr>
          <p:nvPr/>
        </p:nvPicPr>
        <p:blipFill>
          <a:blip r:embed="rId6"/>
          <a:stretch>
            <a:fillRect/>
          </a:stretch>
        </p:blipFill>
        <p:spPr>
          <a:xfrm>
            <a:off x="4098032" y="3285084"/>
            <a:ext cx="876500" cy="8765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Effect transition="in" filter="fade">
                                      <p:cBhvr>
                                        <p:cTn id="21" dur="500"/>
                                        <p:tgtEl>
                                          <p:spTgt spid="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p:cTn id="55" dur="500" fill="hold"/>
                                        <p:tgtEl>
                                          <p:spTgt spid="83"/>
                                        </p:tgtEl>
                                        <p:attrNameLst>
                                          <p:attrName>ppt_w</p:attrName>
                                        </p:attrNameLst>
                                      </p:cBhvr>
                                      <p:tavLst>
                                        <p:tav tm="0">
                                          <p:val>
                                            <p:fltVal val="0"/>
                                          </p:val>
                                        </p:tav>
                                        <p:tav tm="100000">
                                          <p:val>
                                            <p:strVal val="#ppt_w"/>
                                          </p:val>
                                        </p:tav>
                                      </p:tavLst>
                                    </p:anim>
                                    <p:anim calcmode="lin" valueType="num">
                                      <p:cBhvr>
                                        <p:cTn id="56" dur="500" fill="hold"/>
                                        <p:tgtEl>
                                          <p:spTgt spid="83"/>
                                        </p:tgtEl>
                                        <p:attrNameLst>
                                          <p:attrName>ppt_h</p:attrName>
                                        </p:attrNameLst>
                                      </p:cBhvr>
                                      <p:tavLst>
                                        <p:tav tm="0">
                                          <p:val>
                                            <p:fltVal val="0"/>
                                          </p:val>
                                        </p:tav>
                                        <p:tav tm="100000">
                                          <p:val>
                                            <p:strVal val="#ppt_h"/>
                                          </p:val>
                                        </p:tav>
                                      </p:tavLst>
                                    </p:anim>
                                    <p:animEffect transition="in" filter="fade">
                                      <p:cBhvr>
                                        <p:cTn id="57" dur="500"/>
                                        <p:tgtEl>
                                          <p:spTgt spid="8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7" grpId="0" animBg="1"/>
      <p:bldP spid="77" grpId="0"/>
      <p:bldP spid="78" grpId="0"/>
      <p:bldP spid="81" grpId="0"/>
      <p:bldP spid="83" grpId="0"/>
      <p:bldP spid="23" grpId="0" animBg="1"/>
      <p:bldP spid="24" grpId="0"/>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92FEED-3EAF-4AAB-B12F-07B9A6962C87}"/>
              </a:ext>
            </a:extLst>
          </p:cNvPr>
          <p:cNvSpPr/>
          <p:nvPr/>
        </p:nvSpPr>
        <p:spPr>
          <a:xfrm rot="10800000">
            <a:off x="-20638" y="-30163"/>
            <a:ext cx="8024813" cy="173037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220C3394-7A7B-4ADF-830B-86CA1A36B450}"/>
              </a:ext>
            </a:extLst>
          </p:cNvPr>
          <p:cNvSpPr/>
          <p:nvPr/>
        </p:nvSpPr>
        <p:spPr>
          <a:xfrm rot="16200000">
            <a:off x="7422356" y="-764381"/>
            <a:ext cx="1020763" cy="248920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9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2" name="Subtitle 2">
            <a:extLst>
              <a:ext uri="{FF2B5EF4-FFF2-40B4-BE49-F238E27FC236}">
                <a16:creationId xmlns:a16="http://schemas.microsoft.com/office/drawing/2014/main" id="{7FDBAAF5-8C4E-4F8B-8FDF-7D51E3310562}"/>
              </a:ext>
            </a:extLst>
          </p:cNvPr>
          <p:cNvSpPr txBox="1">
            <a:spLocks/>
          </p:cNvSpPr>
          <p:nvPr/>
        </p:nvSpPr>
        <p:spPr>
          <a:xfrm>
            <a:off x="588963" y="1624809"/>
            <a:ext cx="7415212" cy="338046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800" dirty="0">
                <a:solidFill>
                  <a:schemeClr val="tx1">
                    <a:lumMod val="75000"/>
                  </a:schemeClr>
                </a:solidFill>
                <a:latin typeface="Garamond" panose="02020404030301010803" pitchFamily="18" charset="0"/>
              </a:rPr>
              <a:t>Best practices from member States:</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Delaware (</a:t>
            </a:r>
            <a:r>
              <a:rPr lang="en-US" sz="1800" dirty="0">
                <a:solidFill>
                  <a:schemeClr val="tx1">
                    <a:lumMod val="75000"/>
                  </a:schemeClr>
                </a:solidFill>
                <a:latin typeface="Garamond" panose="02020404030301010803" pitchFamily="18" charset="0"/>
                <a:hlinkClick r:id="rId3"/>
              </a:rPr>
              <a:t>Learning Center Implementation</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Louisiana (</a:t>
            </a:r>
            <a:r>
              <a:rPr lang="en-US" sz="1800" dirty="0">
                <a:solidFill>
                  <a:schemeClr val="tx1">
                    <a:lumMod val="75000"/>
                  </a:schemeClr>
                </a:solidFill>
                <a:latin typeface="Garamond" panose="02020404030301010803" pitchFamily="18" charset="0"/>
                <a:hlinkClick r:id="rId4"/>
              </a:rPr>
              <a:t>Louisiana Positions Descriptions System</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Utah (</a:t>
            </a:r>
            <a:r>
              <a:rPr lang="en-US" sz="1800" dirty="0">
                <a:solidFill>
                  <a:schemeClr val="tx1">
                    <a:lumMod val="75000"/>
                  </a:schemeClr>
                </a:solidFill>
                <a:latin typeface="Garamond" panose="02020404030301010803" pitchFamily="18" charset="0"/>
                <a:hlinkClick r:id="rId5"/>
              </a:rPr>
              <a:t>Targeted Funding</a:t>
            </a:r>
            <a:r>
              <a:rPr lang="en-US" sz="1800" dirty="0">
                <a:solidFill>
                  <a:schemeClr val="tx1">
                    <a:lumMod val="75000"/>
                  </a:schemeClr>
                </a:solidFill>
                <a:latin typeface="Garamond" panose="02020404030301010803" pitchFamily="18" charset="0"/>
              </a:rPr>
              <a:t>) </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Washington (</a:t>
            </a:r>
            <a:r>
              <a:rPr lang="en-US" sz="1800" dirty="0">
                <a:solidFill>
                  <a:schemeClr val="tx1">
                    <a:lumMod val="75000"/>
                  </a:schemeClr>
                </a:solidFill>
                <a:latin typeface="Garamond" panose="02020404030301010803" pitchFamily="18" charset="0"/>
                <a:hlinkClick r:id="rId6"/>
              </a:rPr>
              <a:t>HR Predictive Analytics Tool</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r>
              <a:rPr lang="en-US" sz="1800" dirty="0">
                <a:solidFill>
                  <a:schemeClr val="tx1">
                    <a:lumMod val="75000"/>
                  </a:schemeClr>
                </a:solidFill>
                <a:latin typeface="Garamond" panose="02020404030301010803" pitchFamily="18" charset="0"/>
              </a:rPr>
              <a:t>State of New Jersey (</a:t>
            </a:r>
            <a:r>
              <a:rPr lang="en-US" sz="1800" dirty="0" err="1">
                <a:solidFill>
                  <a:schemeClr val="tx1">
                    <a:lumMod val="75000"/>
                  </a:schemeClr>
                </a:solidFill>
                <a:latin typeface="Garamond" panose="02020404030301010803" pitchFamily="18" charset="0"/>
                <a:hlinkClick r:id="rId7"/>
              </a:rPr>
              <a:t>ePar</a:t>
            </a:r>
            <a:r>
              <a:rPr lang="en-US" sz="1800" dirty="0">
                <a:solidFill>
                  <a:schemeClr val="tx1">
                    <a:lumMod val="75000"/>
                  </a:schemeClr>
                </a:solidFill>
                <a:latin typeface="Garamond" panose="02020404030301010803" pitchFamily="18" charset="0"/>
              </a:rPr>
              <a:t>)</a:t>
            </a: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marL="285750" indent="-285750" algn="l" fontAlgn="auto">
              <a:lnSpc>
                <a:spcPct val="120000"/>
              </a:lnSpc>
              <a:spcAft>
                <a:spcPts val="0"/>
              </a:spcAft>
              <a:buFont typeface="Wingdings" panose="05000000000000000000" pitchFamily="2" charset="2"/>
              <a:buChar char="ü"/>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a:p>
            <a:pPr algn="l" fontAlgn="auto">
              <a:lnSpc>
                <a:spcPct val="120000"/>
              </a:lnSpc>
              <a:spcAft>
                <a:spcPts val="0"/>
              </a:spcAft>
              <a:defRPr/>
            </a:pPr>
            <a:endParaRPr lang="en-US" sz="1800" dirty="0">
              <a:solidFill>
                <a:schemeClr val="tx1">
                  <a:lumMod val="75000"/>
                </a:schemeClr>
              </a:solidFill>
              <a:latin typeface="Garamond" panose="02020404030301010803" pitchFamily="18" charset="0"/>
            </a:endParaRPr>
          </a:p>
        </p:txBody>
      </p:sp>
      <p:pic>
        <p:nvPicPr>
          <p:cNvPr id="14344" name="Picture 12">
            <a:extLst>
              <a:ext uri="{FF2B5EF4-FFF2-40B4-BE49-F238E27FC236}">
                <a16:creationId xmlns:a16="http://schemas.microsoft.com/office/drawing/2014/main" id="{9E4144C1-6BFA-461C-A338-0064B1F606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32D841-3379-48FF-B870-66E63165E778}"/>
              </a:ext>
            </a:extLst>
          </p:cNvPr>
          <p:cNvSpPr txBox="1">
            <a:spLocks noChangeArrowheads="1"/>
          </p:cNvSpPr>
          <p:nvPr/>
        </p:nvSpPr>
        <p:spPr bwMode="auto">
          <a:xfrm>
            <a:off x="704088" y="694944"/>
            <a:ext cx="3092450"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Impact" panose="020B0806030902050204" pitchFamily="34" charset="0"/>
              </a:rPr>
              <a:t>TECHNOLOGY SOLUTIONS</a:t>
            </a:r>
          </a:p>
        </p:txBody>
      </p:sp>
      <p:sp>
        <p:nvSpPr>
          <p:cNvPr id="16" name="Oval 15">
            <a:extLst>
              <a:ext uri="{FF2B5EF4-FFF2-40B4-BE49-F238E27FC236}">
                <a16:creationId xmlns:a16="http://schemas.microsoft.com/office/drawing/2014/main" id="{98CCD4E1-FCE7-4775-A741-E2D23462EF7D}"/>
              </a:ext>
            </a:extLst>
          </p:cNvPr>
          <p:cNvSpPr/>
          <p:nvPr/>
        </p:nvSpPr>
        <p:spPr bwMode="auto">
          <a:xfrm>
            <a:off x="3796538" y="454232"/>
            <a:ext cx="938213" cy="936625"/>
          </a:xfrm>
          <a:prstGeom prst="ellipse">
            <a:avLst/>
          </a:prstGeom>
          <a:solidFill>
            <a:srgbClr val="85B79D"/>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63345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a:extLst>
              <a:ext uri="{FF2B5EF4-FFF2-40B4-BE49-F238E27FC236}">
                <a16:creationId xmlns:a16="http://schemas.microsoft.com/office/drawing/2014/main" id="{34C0661E-14BC-4236-8269-77E5E2D0BF96}"/>
              </a:ext>
            </a:extLst>
          </p:cNvPr>
          <p:cNvSpPr/>
          <p:nvPr/>
        </p:nvSpPr>
        <p:spPr>
          <a:xfrm rot="10800000" flipV="1">
            <a:off x="-22225" y="4316413"/>
            <a:ext cx="6138863" cy="846137"/>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32771" name="Picture 19">
            <a:extLst>
              <a:ext uri="{FF2B5EF4-FFF2-40B4-BE49-F238E27FC236}">
                <a16:creationId xmlns:a16="http://schemas.microsoft.com/office/drawing/2014/main" id="{57D8669B-0F69-45E8-BC26-4998B0867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4687888"/>
            <a:ext cx="6175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7">
            <a:extLst>
              <a:ext uri="{FF2B5EF4-FFF2-40B4-BE49-F238E27FC236}">
                <a16:creationId xmlns:a16="http://schemas.microsoft.com/office/drawing/2014/main" id="{132CF2D7-F550-4012-94F9-F8F796F548CB}"/>
              </a:ext>
            </a:extLst>
          </p:cNvPr>
          <p:cNvSpPr/>
          <p:nvPr/>
        </p:nvSpPr>
        <p:spPr>
          <a:xfrm rot="5400000" flipV="1">
            <a:off x="4709319" y="696119"/>
            <a:ext cx="650875" cy="82851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 name="Rounded Rectangle 1">
            <a:extLst>
              <a:ext uri="{FF2B5EF4-FFF2-40B4-BE49-F238E27FC236}">
                <a16:creationId xmlns:a16="http://schemas.microsoft.com/office/drawing/2014/main" id="{CAA9B57B-CEAA-4CC4-83C4-FD19B41A7E4E}"/>
              </a:ext>
            </a:extLst>
          </p:cNvPr>
          <p:cNvSpPr/>
          <p:nvPr/>
        </p:nvSpPr>
        <p:spPr>
          <a:xfrm>
            <a:off x="6359525" y="1309688"/>
            <a:ext cx="2817813" cy="609600"/>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Subtitle 2">
            <a:extLst>
              <a:ext uri="{FF2B5EF4-FFF2-40B4-BE49-F238E27FC236}">
                <a16:creationId xmlns:a16="http://schemas.microsoft.com/office/drawing/2014/main" id="{26FD6B64-6AD7-4224-8898-681B983CF0D8}"/>
              </a:ext>
            </a:extLst>
          </p:cNvPr>
          <p:cNvSpPr txBox="1">
            <a:spLocks/>
          </p:cNvSpPr>
          <p:nvPr/>
        </p:nvSpPr>
        <p:spPr>
          <a:xfrm>
            <a:off x="6962775" y="1466850"/>
            <a:ext cx="2214563" cy="29527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Century Gothic" pitchFamily="34" charset="0"/>
              </a:rPr>
              <a:t>859-244-8182 </a:t>
            </a:r>
            <a:endParaRPr lang="en-US" sz="1050" b="1" dirty="0">
              <a:solidFill>
                <a:schemeClr val="bg1"/>
              </a:solidFill>
              <a:latin typeface="Century Gothic" pitchFamily="34" charset="0"/>
            </a:endParaRPr>
          </a:p>
        </p:txBody>
      </p:sp>
      <p:sp>
        <p:nvSpPr>
          <p:cNvPr id="42" name="Rounded Rectangle 1">
            <a:extLst>
              <a:ext uri="{FF2B5EF4-FFF2-40B4-BE49-F238E27FC236}">
                <a16:creationId xmlns:a16="http://schemas.microsoft.com/office/drawing/2014/main" id="{32CCD6D3-706E-41DF-834B-DA9FEE9425D7}"/>
              </a:ext>
            </a:extLst>
          </p:cNvPr>
          <p:cNvSpPr/>
          <p:nvPr/>
        </p:nvSpPr>
        <p:spPr>
          <a:xfrm>
            <a:off x="6359525" y="2093913"/>
            <a:ext cx="2817813" cy="609600"/>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Subtitle 2">
            <a:extLst>
              <a:ext uri="{FF2B5EF4-FFF2-40B4-BE49-F238E27FC236}">
                <a16:creationId xmlns:a16="http://schemas.microsoft.com/office/drawing/2014/main" id="{1BBB46B8-9AA8-46A8-8FFD-28EFA2A83A2D}"/>
              </a:ext>
            </a:extLst>
          </p:cNvPr>
          <p:cNvSpPr txBox="1">
            <a:spLocks/>
          </p:cNvSpPr>
          <p:nvPr/>
        </p:nvSpPr>
        <p:spPr>
          <a:xfrm>
            <a:off x="6962775" y="2251075"/>
            <a:ext cx="2214563" cy="29527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Century Gothic" pitchFamily="34" charset="0"/>
              </a:rPr>
              <a:t>http://www.naspe.net</a:t>
            </a:r>
            <a:endParaRPr lang="en-US" sz="1050" b="1" dirty="0">
              <a:solidFill>
                <a:schemeClr val="bg1"/>
              </a:solidFill>
              <a:latin typeface="Century Gothic" pitchFamily="34" charset="0"/>
            </a:endParaRPr>
          </a:p>
        </p:txBody>
      </p:sp>
      <p:sp>
        <p:nvSpPr>
          <p:cNvPr id="44" name="Rounded Rectangle 1">
            <a:extLst>
              <a:ext uri="{FF2B5EF4-FFF2-40B4-BE49-F238E27FC236}">
                <a16:creationId xmlns:a16="http://schemas.microsoft.com/office/drawing/2014/main" id="{433712F0-ED5B-486F-BEAD-A7EE443701AF}"/>
              </a:ext>
            </a:extLst>
          </p:cNvPr>
          <p:cNvSpPr/>
          <p:nvPr/>
        </p:nvSpPr>
        <p:spPr>
          <a:xfrm>
            <a:off x="6359525" y="2860675"/>
            <a:ext cx="2817813" cy="609600"/>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ounded Rectangle 1">
            <a:extLst>
              <a:ext uri="{FF2B5EF4-FFF2-40B4-BE49-F238E27FC236}">
                <a16:creationId xmlns:a16="http://schemas.microsoft.com/office/drawing/2014/main" id="{B468BAEE-BA47-43FD-B94E-AE8C1B51D780}"/>
              </a:ext>
            </a:extLst>
          </p:cNvPr>
          <p:cNvSpPr/>
          <p:nvPr/>
        </p:nvSpPr>
        <p:spPr>
          <a:xfrm>
            <a:off x="6359525" y="3640137"/>
            <a:ext cx="2817813" cy="873125"/>
          </a:xfrm>
          <a:custGeom>
            <a:avLst/>
            <a:gdLst/>
            <a:ahLst/>
            <a:cxnLst/>
            <a:rect l="l" t="t" r="r" b="b"/>
            <a:pathLst>
              <a:path w="2818280" h="609531">
                <a:moveTo>
                  <a:pt x="2818280" y="0"/>
                </a:moveTo>
                <a:lnTo>
                  <a:pt x="2818280" y="598951"/>
                </a:lnTo>
                <a:lnTo>
                  <a:pt x="299453" y="609531"/>
                </a:lnTo>
                <a:cubicBezTo>
                  <a:pt x="134070" y="609531"/>
                  <a:pt x="0" y="475462"/>
                  <a:pt x="0" y="310078"/>
                </a:cubicBezTo>
                <a:cubicBezTo>
                  <a:pt x="0" y="144695"/>
                  <a:pt x="134070" y="10625"/>
                  <a:pt x="299453" y="10625"/>
                </a:cubicBezTo>
                <a:close/>
              </a:path>
            </a:pathLst>
          </a:custGeom>
          <a:solidFill>
            <a:srgbClr val="00BBFE"/>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4" descr="C:\Users\shark\Downloads\1393263116_globe.png">
            <a:extLst>
              <a:ext uri="{FF2B5EF4-FFF2-40B4-BE49-F238E27FC236}">
                <a16:creationId xmlns:a16="http://schemas.microsoft.com/office/drawing/2014/main" id="{2F33163B-4F3A-4EC6-A9C4-0A82E15B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2220913"/>
            <a:ext cx="355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shark\Downloads\1393263131_phone1.png">
            <a:extLst>
              <a:ext uri="{FF2B5EF4-FFF2-40B4-BE49-F238E27FC236}">
                <a16:creationId xmlns:a16="http://schemas.microsoft.com/office/drawing/2014/main" id="{97A8099A-83A8-4693-871A-0831EF8FD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1438275"/>
            <a:ext cx="3556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C:\Users\shark\Downloads\1393263032_icon-ios7-location-outline.png">
            <a:extLst>
              <a:ext uri="{FF2B5EF4-FFF2-40B4-BE49-F238E27FC236}">
                <a16:creationId xmlns:a16="http://schemas.microsoft.com/office/drawing/2014/main" id="{711C33AF-A554-4D8C-B803-FC733BD08C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935288"/>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a:extLst>
              <a:ext uri="{FF2B5EF4-FFF2-40B4-BE49-F238E27FC236}">
                <a16:creationId xmlns:a16="http://schemas.microsoft.com/office/drawing/2014/main" id="{BAE12C02-ACA6-4AC6-8554-4FC8BC884984}"/>
              </a:ext>
            </a:extLst>
          </p:cNvPr>
          <p:cNvSpPr txBox="1"/>
          <p:nvPr/>
        </p:nvSpPr>
        <p:spPr>
          <a:xfrm>
            <a:off x="5011738" y="655638"/>
            <a:ext cx="3937000" cy="461962"/>
          </a:xfrm>
          <a:prstGeom prst="rect">
            <a:avLst/>
          </a:prstGeom>
          <a:noFill/>
        </p:spPr>
        <p:txBody>
          <a:bodyPr>
            <a:spAutoFit/>
          </a:bodyPr>
          <a:lstStyle/>
          <a:p>
            <a:pPr algn="r" eaLnBrk="1" fontAlgn="auto" hangingPunct="1">
              <a:spcBef>
                <a:spcPts val="0"/>
              </a:spcBef>
              <a:spcAft>
                <a:spcPts val="0"/>
              </a:spcAft>
              <a:defRPr/>
            </a:pPr>
            <a:r>
              <a:rPr lang="en-US" sz="2400" b="1" dirty="0">
                <a:solidFill>
                  <a:schemeClr val="tx1">
                    <a:lumMod val="75000"/>
                  </a:schemeClr>
                </a:solidFill>
                <a:latin typeface="Century Gothic" pitchFamily="34" charset="0"/>
                <a:cs typeface="+mn-cs"/>
              </a:rPr>
              <a:t>CONTACT US</a:t>
            </a:r>
          </a:p>
        </p:txBody>
      </p:sp>
      <p:sp>
        <p:nvSpPr>
          <p:cNvPr id="21" name="Subtitle 2">
            <a:extLst>
              <a:ext uri="{FF2B5EF4-FFF2-40B4-BE49-F238E27FC236}">
                <a16:creationId xmlns:a16="http://schemas.microsoft.com/office/drawing/2014/main" id="{09308321-9D4F-4696-B1B7-8D1DB26BB9E1}"/>
              </a:ext>
            </a:extLst>
          </p:cNvPr>
          <p:cNvSpPr txBox="1">
            <a:spLocks/>
          </p:cNvSpPr>
          <p:nvPr/>
        </p:nvSpPr>
        <p:spPr>
          <a:xfrm>
            <a:off x="6962775" y="2900363"/>
            <a:ext cx="2205038" cy="569912"/>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Century Gothic" pitchFamily="34" charset="0"/>
              </a:rPr>
              <a:t>1776 Avenue of the States</a:t>
            </a:r>
          </a:p>
          <a:p>
            <a:pPr algn="l" fontAlgn="auto">
              <a:lnSpc>
                <a:spcPct val="120000"/>
              </a:lnSpc>
              <a:spcAft>
                <a:spcPts val="0"/>
              </a:spcAft>
              <a:defRPr/>
            </a:pPr>
            <a:r>
              <a:rPr lang="en-US" sz="1200" b="1" dirty="0">
                <a:solidFill>
                  <a:schemeClr val="bg1"/>
                </a:solidFill>
                <a:latin typeface="Century Gothic" pitchFamily="34" charset="0"/>
              </a:rPr>
              <a:t>Lexington, KY 40511</a:t>
            </a:r>
            <a:endParaRPr lang="en-US" sz="1050" b="1" dirty="0">
              <a:solidFill>
                <a:schemeClr val="bg1"/>
              </a:solidFill>
              <a:latin typeface="Century Gothic" pitchFamily="34" charset="0"/>
            </a:endParaRPr>
          </a:p>
        </p:txBody>
      </p:sp>
      <p:sp>
        <p:nvSpPr>
          <p:cNvPr id="22" name="Subtitle 2">
            <a:extLst>
              <a:ext uri="{FF2B5EF4-FFF2-40B4-BE49-F238E27FC236}">
                <a16:creationId xmlns:a16="http://schemas.microsoft.com/office/drawing/2014/main" id="{535B0860-F7C5-4D22-94B0-3F7087737D72}"/>
              </a:ext>
            </a:extLst>
          </p:cNvPr>
          <p:cNvSpPr txBox="1">
            <a:spLocks/>
          </p:cNvSpPr>
          <p:nvPr/>
        </p:nvSpPr>
        <p:spPr bwMode="auto">
          <a:xfrm>
            <a:off x="6962775" y="3797300"/>
            <a:ext cx="1879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1200" b="1" dirty="0">
                <a:solidFill>
                  <a:schemeClr val="bg1"/>
                </a:solidFill>
                <a:latin typeface="Century Gothic" panose="020B0502020202020204" pitchFamily="34" charset="0"/>
              </a:rPr>
              <a:t>lscott@csg.org</a:t>
            </a:r>
          </a:p>
          <a:p>
            <a:pPr eaLnBrk="1" hangingPunct="1">
              <a:lnSpc>
                <a:spcPct val="120000"/>
              </a:lnSpc>
              <a:buFont typeface="Arial" panose="020B0604020202020204" pitchFamily="34" charset="0"/>
              <a:buNone/>
            </a:pPr>
            <a:r>
              <a:rPr lang="en-US" altLang="en-US" sz="1200" b="1" dirty="0">
                <a:solidFill>
                  <a:schemeClr val="bg1"/>
                </a:solidFill>
                <a:latin typeface="Century Gothic" panose="020B0502020202020204" pitchFamily="34" charset="0"/>
              </a:rPr>
              <a:t>amaddox@csg.org	</a:t>
            </a:r>
          </a:p>
        </p:txBody>
      </p:sp>
      <p:pic>
        <p:nvPicPr>
          <p:cNvPr id="23" name="Picture 2" descr="C:\Users\shark\Downloads\1393535911_Streamline-58.png">
            <a:extLst>
              <a:ext uri="{FF2B5EF4-FFF2-40B4-BE49-F238E27FC236}">
                <a16:creationId xmlns:a16="http://schemas.microsoft.com/office/drawing/2014/main" id="{92382CBD-2052-4246-ACA0-6C76E09B7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3910011"/>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084FD9E6-1D55-4FD5-8A87-2C6FBBB4B87C}"/>
              </a:ext>
            </a:extLst>
          </p:cNvPr>
          <p:cNvSpPr/>
          <p:nvPr/>
        </p:nvSpPr>
        <p:spPr>
          <a:xfrm>
            <a:off x="3805238" y="1649413"/>
            <a:ext cx="560387" cy="560387"/>
          </a:xfrm>
          <a:prstGeom prst="ellipse">
            <a:avLst/>
          </a:prstGeom>
          <a:solidFill>
            <a:schemeClr val="bg1"/>
          </a:solidFill>
          <a:ln w="3175">
            <a:solidFill>
              <a:srgbClr val="00A7E2"/>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sz="1200" b="1" dirty="0">
              <a:solidFill>
                <a:schemeClr val="bg1"/>
              </a:solidFill>
              <a:latin typeface="Century Gothic" pitchFamily="34" charset="0"/>
            </a:endParaRPr>
          </a:p>
        </p:txBody>
      </p:sp>
      <p:sp>
        <p:nvSpPr>
          <p:cNvPr id="19" name="Oval 18">
            <a:extLst>
              <a:ext uri="{FF2B5EF4-FFF2-40B4-BE49-F238E27FC236}">
                <a16:creationId xmlns:a16="http://schemas.microsoft.com/office/drawing/2014/main" id="{A5F217A6-EE17-4AD4-8116-6B190718A8AC}"/>
              </a:ext>
            </a:extLst>
          </p:cNvPr>
          <p:cNvSpPr/>
          <p:nvPr/>
        </p:nvSpPr>
        <p:spPr>
          <a:xfrm>
            <a:off x="2770188" y="1649413"/>
            <a:ext cx="558800" cy="560387"/>
          </a:xfrm>
          <a:prstGeom prst="ellipse">
            <a:avLst/>
          </a:prstGeom>
          <a:solidFill>
            <a:schemeClr val="bg1"/>
          </a:solidFill>
          <a:ln w="3175">
            <a:solidFill>
              <a:srgbClr val="00A7E2"/>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sz="1200" b="1" dirty="0">
              <a:solidFill>
                <a:schemeClr val="bg1"/>
              </a:solidFill>
              <a:latin typeface="Century Gothic" pitchFamily="34" charset="0"/>
            </a:endParaRPr>
          </a:p>
        </p:txBody>
      </p:sp>
      <p:pic>
        <p:nvPicPr>
          <p:cNvPr id="20" name="Picture 4">
            <a:extLst>
              <a:ext uri="{FF2B5EF4-FFF2-40B4-BE49-F238E27FC236}">
                <a16:creationId xmlns:a16="http://schemas.microsoft.com/office/drawing/2014/main" id="{4660D1E1-5146-4C2F-B47C-55F69E678339}"/>
              </a:ext>
            </a:extLst>
          </p:cNvPr>
          <p:cNvPicPr>
            <a:picLocks noChangeAspect="1" noChangeArrowheads="1"/>
          </p:cNvPicPr>
          <p:nvPr/>
        </p:nvPicPr>
        <p:blipFill>
          <a:blip r:embed="rId7"/>
          <a:stretch>
            <a:fillRect/>
          </a:stretch>
        </p:blipFill>
        <p:spPr bwMode="auto">
          <a:xfrm>
            <a:off x="2907506" y="1787525"/>
            <a:ext cx="2841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Users\shark\Downloads\1393186711_Twitter_alt_2.png">
            <a:extLst>
              <a:ext uri="{FF2B5EF4-FFF2-40B4-BE49-F238E27FC236}">
                <a16:creationId xmlns:a16="http://schemas.microsoft.com/office/drawing/2014/main" id="{B5C38C0C-C038-47AA-BAF5-B7506D0318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3350" y="1787525"/>
            <a:ext cx="2841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0458609E-5765-4D7E-8E43-D1509802A9CC}"/>
              </a:ext>
            </a:extLst>
          </p:cNvPr>
          <p:cNvSpPr txBox="1"/>
          <p:nvPr/>
        </p:nvSpPr>
        <p:spPr>
          <a:xfrm rot="5400000">
            <a:off x="2263775" y="2780656"/>
            <a:ext cx="1571625" cy="461665"/>
          </a:xfrm>
          <a:prstGeom prst="rect">
            <a:avLst/>
          </a:prstGeom>
          <a:noFill/>
        </p:spPr>
        <p:txBody>
          <a:bodyPr wrap="square">
            <a:spAutoFit/>
          </a:bodyPr>
          <a:lstStyle/>
          <a:p>
            <a:pPr eaLnBrk="1" fontAlgn="auto" hangingPunct="1">
              <a:spcBef>
                <a:spcPts val="0"/>
              </a:spcBef>
              <a:spcAft>
                <a:spcPts val="0"/>
              </a:spcAft>
              <a:defRPr/>
            </a:pPr>
            <a:r>
              <a:rPr lang="en-US" sz="2400" dirty="0">
                <a:solidFill>
                  <a:srgbClr val="00A7E2"/>
                </a:solidFill>
                <a:latin typeface="Impact" panose="020B0806030902050204" pitchFamily="34" charset="0"/>
                <a:cs typeface="+mn-cs"/>
              </a:rPr>
              <a:t>LINKEDIN</a:t>
            </a:r>
            <a:r>
              <a:rPr lang="en-US" sz="2400" b="1" dirty="0">
                <a:solidFill>
                  <a:srgbClr val="00A7E2"/>
                </a:solidFill>
                <a:latin typeface="Impact" panose="020B0806030902050204" pitchFamily="34" charset="0"/>
                <a:cs typeface="+mn-cs"/>
              </a:rPr>
              <a:t>	</a:t>
            </a:r>
          </a:p>
        </p:txBody>
      </p:sp>
      <p:sp>
        <p:nvSpPr>
          <p:cNvPr id="26" name="TextBox 25">
            <a:extLst>
              <a:ext uri="{FF2B5EF4-FFF2-40B4-BE49-F238E27FC236}">
                <a16:creationId xmlns:a16="http://schemas.microsoft.com/office/drawing/2014/main" id="{A92EC5EA-1F99-4796-BBCE-E7688C99BBFE}"/>
              </a:ext>
            </a:extLst>
          </p:cNvPr>
          <p:cNvSpPr txBox="1"/>
          <p:nvPr/>
        </p:nvSpPr>
        <p:spPr>
          <a:xfrm rot="5400000">
            <a:off x="3378201" y="2702075"/>
            <a:ext cx="1414462" cy="461665"/>
          </a:xfrm>
          <a:prstGeom prst="rect">
            <a:avLst/>
          </a:prstGeom>
          <a:noFill/>
        </p:spPr>
        <p:txBody>
          <a:bodyPr wrap="square">
            <a:spAutoFit/>
          </a:bodyPr>
          <a:lstStyle/>
          <a:p>
            <a:pPr eaLnBrk="1" fontAlgn="auto" hangingPunct="1">
              <a:spcBef>
                <a:spcPts val="0"/>
              </a:spcBef>
              <a:spcAft>
                <a:spcPts val="0"/>
              </a:spcAft>
              <a:defRPr/>
            </a:pPr>
            <a:r>
              <a:rPr lang="en-US" sz="2400" dirty="0">
                <a:solidFill>
                  <a:srgbClr val="00A7E2"/>
                </a:solidFill>
                <a:latin typeface="Impact" panose="020B0806030902050204" pitchFamily="34" charset="0"/>
                <a:cs typeface="+mn-cs"/>
              </a:rPr>
              <a:t>TWITTER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par>
                                <p:cTn id="17" presetID="53" presetClass="entr" presetSubtype="16"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 calcmode="lin" valueType="num">
                                      <p:cBhvr>
                                        <p:cTn id="36" dur="500" fill="hold"/>
                                        <p:tgtEl>
                                          <p:spTgt spid="1029"/>
                                        </p:tgtEl>
                                        <p:attrNameLst>
                                          <p:attrName>ppt_w</p:attrName>
                                        </p:attrNameLst>
                                      </p:cBhvr>
                                      <p:tavLst>
                                        <p:tav tm="0">
                                          <p:val>
                                            <p:fltVal val="0"/>
                                          </p:val>
                                        </p:tav>
                                        <p:tav tm="100000">
                                          <p:val>
                                            <p:strVal val="#ppt_w"/>
                                          </p:val>
                                        </p:tav>
                                      </p:tavLst>
                                    </p:anim>
                                    <p:anim calcmode="lin" valueType="num">
                                      <p:cBhvr>
                                        <p:cTn id="37" dur="500" fill="hold"/>
                                        <p:tgtEl>
                                          <p:spTgt spid="1029"/>
                                        </p:tgtEl>
                                        <p:attrNameLst>
                                          <p:attrName>ppt_h</p:attrName>
                                        </p:attrNameLst>
                                      </p:cBhvr>
                                      <p:tavLst>
                                        <p:tav tm="0">
                                          <p:val>
                                            <p:fltVal val="0"/>
                                          </p:val>
                                        </p:tav>
                                        <p:tav tm="100000">
                                          <p:val>
                                            <p:strVal val="#ppt_h"/>
                                          </p:val>
                                        </p:tav>
                                      </p:tavLst>
                                    </p:anim>
                                    <p:animEffect transition="in" filter="fade">
                                      <p:cBhvr>
                                        <p:cTn id="38" dur="500"/>
                                        <p:tgtEl>
                                          <p:spTgt spid="102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53" presetClass="entr" presetSubtype="16"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p:cTn id="53" dur="500" fill="hold"/>
                                        <p:tgtEl>
                                          <p:spTgt spid="1028"/>
                                        </p:tgtEl>
                                        <p:attrNameLst>
                                          <p:attrName>ppt_w</p:attrName>
                                        </p:attrNameLst>
                                      </p:cBhvr>
                                      <p:tavLst>
                                        <p:tav tm="0">
                                          <p:val>
                                            <p:fltVal val="0"/>
                                          </p:val>
                                        </p:tav>
                                        <p:tav tm="100000">
                                          <p:val>
                                            <p:strVal val="#ppt_w"/>
                                          </p:val>
                                        </p:tav>
                                      </p:tavLst>
                                    </p:anim>
                                    <p:anim calcmode="lin" valueType="num">
                                      <p:cBhvr>
                                        <p:cTn id="54" dur="500" fill="hold"/>
                                        <p:tgtEl>
                                          <p:spTgt spid="1028"/>
                                        </p:tgtEl>
                                        <p:attrNameLst>
                                          <p:attrName>ppt_h</p:attrName>
                                        </p:attrNameLst>
                                      </p:cBhvr>
                                      <p:tavLst>
                                        <p:tav tm="0">
                                          <p:val>
                                            <p:fltVal val="0"/>
                                          </p:val>
                                        </p:tav>
                                        <p:tav tm="100000">
                                          <p:val>
                                            <p:strVal val="#ppt_h"/>
                                          </p:val>
                                        </p:tav>
                                      </p:tavLst>
                                    </p:anim>
                                    <p:animEffect transition="in" filter="fade">
                                      <p:cBhvr>
                                        <p:cTn id="55" dur="500"/>
                                        <p:tgtEl>
                                          <p:spTgt spid="10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par>
                                <p:cTn id="87" presetID="53" presetClass="entr" presetSubtype="16"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par>
                                <p:cTn id="104" presetID="53" presetClass="entr" presetSubtype="16"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fltVal val="0"/>
                                          </p:val>
                                        </p:tav>
                                        <p:tav tm="100000">
                                          <p:val>
                                            <p:strVal val="#ppt_h"/>
                                          </p:val>
                                        </p:tav>
                                      </p:tavLst>
                                    </p:anim>
                                    <p:animEffect transition="in" filter="fade">
                                      <p:cBhvr>
                                        <p:cTn id="1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2" grpId="0"/>
      <p:bldP spid="21" grpId="0"/>
      <p:bldP spid="22" grpId="0"/>
      <p:bldP spid="18" grpId="0" animBg="1"/>
      <p:bldP spid="19" grpId="0" animBg="1"/>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08D20-1CDE-494A-BE0E-50CB1F37B8F3}"/>
              </a:ext>
            </a:extLst>
          </p:cNvPr>
          <p:cNvSpPr/>
          <p:nvPr/>
        </p:nvSpPr>
        <p:spPr>
          <a:xfrm>
            <a:off x="1899823" y="2217738"/>
            <a:ext cx="2605087" cy="1663700"/>
          </a:xfrm>
          <a:prstGeom prst="rect">
            <a:avLst/>
          </a:prstGeom>
          <a:solidFill>
            <a:srgbClr val="3A3A3A">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4" name="Rectangle 7">
            <a:extLst>
              <a:ext uri="{FF2B5EF4-FFF2-40B4-BE49-F238E27FC236}">
                <a16:creationId xmlns:a16="http://schemas.microsoft.com/office/drawing/2014/main" id="{C2C62872-ACE6-4A6A-8CC6-96ADBD638579}"/>
              </a:ext>
            </a:extLst>
          </p:cNvPr>
          <p:cNvSpPr/>
          <p:nvPr/>
        </p:nvSpPr>
        <p:spPr>
          <a:xfrm rot="10800000" flipV="1">
            <a:off x="-20638" y="4454525"/>
            <a:ext cx="5527676" cy="7064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tx1">
              <a:lumMod val="7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61" name="Rectangle 7">
            <a:extLst>
              <a:ext uri="{FF2B5EF4-FFF2-40B4-BE49-F238E27FC236}">
                <a16:creationId xmlns:a16="http://schemas.microsoft.com/office/drawing/2014/main" id="{86E9EEC1-EF6E-4E5D-98B9-1DDA667BBB23}"/>
              </a:ext>
            </a:extLst>
          </p:cNvPr>
          <p:cNvSpPr/>
          <p:nvPr/>
        </p:nvSpPr>
        <p:spPr>
          <a:xfrm rot="5400000" flipV="1">
            <a:off x="5145881" y="1156494"/>
            <a:ext cx="911225" cy="71072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5" name="Subtitle 2">
            <a:extLst>
              <a:ext uri="{FF2B5EF4-FFF2-40B4-BE49-F238E27FC236}">
                <a16:creationId xmlns:a16="http://schemas.microsoft.com/office/drawing/2014/main" id="{A119CED1-A111-49CE-A121-E9B47E4B1AFD}"/>
              </a:ext>
            </a:extLst>
          </p:cNvPr>
          <p:cNvSpPr txBox="1">
            <a:spLocks/>
          </p:cNvSpPr>
          <p:nvPr/>
        </p:nvSpPr>
        <p:spPr bwMode="auto">
          <a:xfrm>
            <a:off x="2080798" y="2217738"/>
            <a:ext cx="22399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2000" b="1" dirty="0">
                <a:solidFill>
                  <a:schemeClr val="bg1"/>
                </a:solidFill>
                <a:latin typeface="Impact" panose="020B0806030902050204" pitchFamily="34" charset="0"/>
                <a:ea typeface="Oswald Regular"/>
                <a:cs typeface="Oswald Regular"/>
              </a:rPr>
              <a:t>Location</a:t>
            </a:r>
            <a:endParaRPr lang="en-US" altLang="en-US" sz="1600" b="1" dirty="0">
              <a:solidFill>
                <a:schemeClr val="bg1"/>
              </a:solidFill>
              <a:latin typeface="Impact" panose="020B0806030902050204" pitchFamily="34" charset="0"/>
              <a:ea typeface="Oswald Regular"/>
              <a:cs typeface="Oswald Regular"/>
            </a:endParaRPr>
          </a:p>
          <a:p>
            <a:pPr eaLnBrk="1" hangingPunct="1">
              <a:lnSpc>
                <a:spcPct val="120000"/>
              </a:lnSpc>
              <a:buFont typeface="Arial" panose="020B0604020202020204" pitchFamily="34" charset="0"/>
              <a:buNone/>
            </a:pPr>
            <a:r>
              <a:rPr lang="en-US" altLang="en-US" sz="1100" dirty="0">
                <a:solidFill>
                  <a:schemeClr val="bg1"/>
                </a:solidFill>
                <a:latin typeface="Garamond" panose="02020404030301010803" pitchFamily="18" charset="0"/>
              </a:rPr>
              <a:t>NASPE is centrally located in Lexington, KY – a 6-hour drive from such major cities as St. Louis, Atlanta, Chicago and Memphis.</a:t>
            </a:r>
            <a:endParaRPr lang="en-US" altLang="en-US" sz="1100" dirty="0">
              <a:solidFill>
                <a:schemeClr val="bg1"/>
              </a:solidFill>
              <a:latin typeface="Garamond" panose="02020404030301010803" pitchFamily="18" charset="0"/>
              <a:ea typeface="Oswald Regular"/>
              <a:cs typeface="Oswald Regular"/>
            </a:endParaRPr>
          </a:p>
        </p:txBody>
      </p:sp>
      <p:sp>
        <p:nvSpPr>
          <p:cNvPr id="10" name="Subtitle 2">
            <a:extLst>
              <a:ext uri="{FF2B5EF4-FFF2-40B4-BE49-F238E27FC236}">
                <a16:creationId xmlns:a16="http://schemas.microsoft.com/office/drawing/2014/main" id="{0F4593D2-4717-43FC-BCD6-DC476B92784D}"/>
              </a:ext>
            </a:extLst>
          </p:cNvPr>
          <p:cNvSpPr txBox="1">
            <a:spLocks/>
          </p:cNvSpPr>
          <p:nvPr/>
        </p:nvSpPr>
        <p:spPr bwMode="auto">
          <a:xfrm>
            <a:off x="690563" y="1271588"/>
            <a:ext cx="82407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 typeface="Arial" panose="020B0604020202020204" pitchFamily="34" charset="0"/>
              <a:buNone/>
            </a:pPr>
            <a:r>
              <a:rPr lang="en-US" altLang="en-US" sz="1800" dirty="0">
                <a:solidFill>
                  <a:srgbClr val="3A3A3A"/>
                </a:solidFill>
                <a:latin typeface="Garamond" panose="02020404030301010803" pitchFamily="18" charset="0"/>
              </a:rPr>
              <a:t>NASPE is an affiliate organization of The Council of State Governments.</a:t>
            </a:r>
            <a:endParaRPr lang="en-US" altLang="en-US" sz="1800" dirty="0">
              <a:solidFill>
                <a:srgbClr val="3A3A3A"/>
              </a:solidFill>
              <a:latin typeface="Garamond" panose="02020404030301010803" pitchFamily="18" charset="0"/>
              <a:ea typeface="Oswald Light"/>
              <a:cs typeface="Oswald Light"/>
            </a:endParaRPr>
          </a:p>
        </p:txBody>
      </p:sp>
      <p:pic>
        <p:nvPicPr>
          <p:cNvPr id="33800" name="Picture 11">
            <a:extLst>
              <a:ext uri="{FF2B5EF4-FFF2-40B4-BE49-F238E27FC236}">
                <a16:creationId xmlns:a16="http://schemas.microsoft.com/office/drawing/2014/main" id="{69C8F180-76E7-4F4F-8159-6461DD5F3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51BA9D8-E164-46D1-9BA6-71A78CC0025A}"/>
              </a:ext>
            </a:extLst>
          </p:cNvPr>
          <p:cNvPicPr>
            <a:picLocks noChangeAspect="1"/>
          </p:cNvPicPr>
          <p:nvPr/>
        </p:nvPicPr>
        <p:blipFill>
          <a:blip r:embed="rId3"/>
          <a:stretch>
            <a:fillRect/>
          </a:stretch>
        </p:blipFill>
        <p:spPr>
          <a:xfrm>
            <a:off x="4504910" y="2217738"/>
            <a:ext cx="2740715" cy="166270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34D420BF-E822-4A10-BEF6-99764EFB5777}"/>
              </a:ext>
            </a:extLst>
          </p:cNvPr>
          <p:cNvSpPr/>
          <p:nvPr/>
        </p:nvSpPr>
        <p:spPr>
          <a:xfrm rot="16200000" flipH="1" flipV="1">
            <a:off x="998538" y="2133600"/>
            <a:ext cx="2017712" cy="40338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bg1">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34819" name="Picture 8">
            <a:extLst>
              <a:ext uri="{FF2B5EF4-FFF2-40B4-BE49-F238E27FC236}">
                <a16:creationId xmlns:a16="http://schemas.microsoft.com/office/drawing/2014/main" id="{637E76EF-FE0C-48BB-9ACD-A44AC130F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4260850"/>
            <a:ext cx="7683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70B9CAE-1B35-480B-90AD-04A733C7DF6F}"/>
              </a:ext>
            </a:extLst>
          </p:cNvPr>
          <p:cNvSpPr/>
          <p:nvPr/>
        </p:nvSpPr>
        <p:spPr>
          <a:xfrm rot="16200000" flipH="1">
            <a:off x="4072732" y="76994"/>
            <a:ext cx="1773237" cy="83915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3" name="TextBox 32">
            <a:extLst>
              <a:ext uri="{FF2B5EF4-FFF2-40B4-BE49-F238E27FC236}">
                <a16:creationId xmlns:a16="http://schemas.microsoft.com/office/drawing/2014/main" id="{5EE23844-6290-419C-8EEF-2AEBF217C0CC}"/>
              </a:ext>
            </a:extLst>
          </p:cNvPr>
          <p:cNvSpPr txBox="1">
            <a:spLocks noChangeArrowheads="1"/>
          </p:cNvSpPr>
          <p:nvPr/>
        </p:nvSpPr>
        <p:spPr bwMode="auto">
          <a:xfrm>
            <a:off x="2644775" y="1925638"/>
            <a:ext cx="385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solidFill>
                  <a:srgbClr val="3A3A3A"/>
                </a:solidFill>
                <a:latin typeface="Impact" panose="020B0806030902050204" pitchFamily="34" charset="0"/>
              </a:rPr>
              <a:t>THANK YOU</a:t>
            </a:r>
          </a:p>
        </p:txBody>
      </p:sp>
      <p:cxnSp>
        <p:nvCxnSpPr>
          <p:cNvPr id="13" name="Straight Connector 12">
            <a:extLst>
              <a:ext uri="{FF2B5EF4-FFF2-40B4-BE49-F238E27FC236}">
                <a16:creationId xmlns:a16="http://schemas.microsoft.com/office/drawing/2014/main" id="{F7E7CC10-1163-4D6C-88BC-F068280857AF}"/>
              </a:ext>
            </a:extLst>
          </p:cNvPr>
          <p:cNvCxnSpPr/>
          <p:nvPr/>
        </p:nvCxnSpPr>
        <p:spPr>
          <a:xfrm>
            <a:off x="0" y="2947988"/>
            <a:ext cx="3298825" cy="1714500"/>
          </a:xfrm>
          <a:prstGeom prst="line">
            <a:avLst/>
          </a:prstGeom>
          <a:ln w="3175">
            <a:solidFill>
              <a:srgbClr val="3A3A3A"/>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a:extLst>
              <a:ext uri="{FF2B5EF4-FFF2-40B4-BE49-F238E27FC236}">
                <a16:creationId xmlns:a16="http://schemas.microsoft.com/office/drawing/2014/main" id="{9D7A79B3-66B4-4CAC-9A9D-544135D9B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4ECC712B-A2E3-492B-8C00-2799D50AF7D8}"/>
              </a:ext>
            </a:extLst>
          </p:cNvPr>
          <p:cNvSpPr/>
          <p:nvPr/>
        </p:nvSpPr>
        <p:spPr>
          <a:xfrm flipH="1">
            <a:off x="-25400" y="-11113"/>
            <a:ext cx="6940550" cy="52117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40204 h 5151778"/>
              <a:gd name="connsiteX1" fmla="*/ 4843921 w 4867070"/>
              <a:gd name="connsiteY1" fmla="*/ 0 h 5151778"/>
              <a:gd name="connsiteX2" fmla="*/ 4867070 w 4867070"/>
              <a:gd name="connsiteY2" fmla="*/ 5151778 h 5151778"/>
              <a:gd name="connsiteX3" fmla="*/ 0 w 4867070"/>
              <a:gd name="connsiteY3" fmla="*/ 5140204 h 5151778"/>
              <a:gd name="connsiteX0" fmla="*/ 0 w 4867070"/>
              <a:gd name="connsiteY0" fmla="*/ 5165604 h 5177178"/>
              <a:gd name="connsiteX1" fmla="*/ 4856621 w 4867070"/>
              <a:gd name="connsiteY1" fmla="*/ 0 h 5177178"/>
              <a:gd name="connsiteX2" fmla="*/ 4867070 w 4867070"/>
              <a:gd name="connsiteY2" fmla="*/ 5177178 h 5177178"/>
              <a:gd name="connsiteX3" fmla="*/ 0 w 4867070"/>
              <a:gd name="connsiteY3" fmla="*/ 5165604 h 5177178"/>
              <a:gd name="connsiteX0" fmla="*/ 0 w 4867070"/>
              <a:gd name="connsiteY0" fmla="*/ 5157512 h 5169086"/>
              <a:gd name="connsiteX1" fmla="*/ 4864713 w 4867070"/>
              <a:gd name="connsiteY1" fmla="*/ 0 h 5169086"/>
              <a:gd name="connsiteX2" fmla="*/ 4867070 w 4867070"/>
              <a:gd name="connsiteY2" fmla="*/ 5169086 h 5169086"/>
              <a:gd name="connsiteX3" fmla="*/ 0 w 4867070"/>
              <a:gd name="connsiteY3" fmla="*/ 5157512 h 5169086"/>
              <a:gd name="connsiteX0" fmla="*/ 0 w 4867070"/>
              <a:gd name="connsiteY0" fmla="*/ 5157512 h 5169086"/>
              <a:gd name="connsiteX1" fmla="*/ 4267772 w 4867070"/>
              <a:gd name="connsiteY1" fmla="*/ 655574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67070"/>
              <a:gd name="connsiteY0" fmla="*/ 5157512 h 5169086"/>
              <a:gd name="connsiteX1" fmla="*/ 4267772 w 4867070"/>
              <a:gd name="connsiteY1" fmla="*/ 655574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67070"/>
              <a:gd name="connsiteY0" fmla="*/ 5157512 h 5169086"/>
              <a:gd name="connsiteX1" fmla="*/ 4267772 w 4867070"/>
              <a:gd name="connsiteY1" fmla="*/ 655574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67070"/>
              <a:gd name="connsiteY0" fmla="*/ 5157512 h 5169086"/>
              <a:gd name="connsiteX1" fmla="*/ 3751888 w 4867070"/>
              <a:gd name="connsiteY1" fmla="*/ 1231200 h 5169086"/>
              <a:gd name="connsiteX2" fmla="*/ 4864713 w 4867070"/>
              <a:gd name="connsiteY2" fmla="*/ 0 h 5169086"/>
              <a:gd name="connsiteX3" fmla="*/ 4867070 w 4867070"/>
              <a:gd name="connsiteY3" fmla="*/ 5169086 h 5169086"/>
              <a:gd name="connsiteX4" fmla="*/ 0 w 4867070"/>
              <a:gd name="connsiteY4" fmla="*/ 5157512 h 5169086"/>
              <a:gd name="connsiteX0" fmla="*/ 0 w 4872148"/>
              <a:gd name="connsiteY0" fmla="*/ 3950297 h 3961871"/>
              <a:gd name="connsiteX1" fmla="*/ 3751888 w 4872148"/>
              <a:gd name="connsiteY1" fmla="*/ 23985 h 3961871"/>
              <a:gd name="connsiteX2" fmla="*/ 4872083 w 4872148"/>
              <a:gd name="connsiteY2" fmla="*/ 0 h 3961871"/>
              <a:gd name="connsiteX3" fmla="*/ 4867070 w 4872148"/>
              <a:gd name="connsiteY3" fmla="*/ 3961871 h 3961871"/>
              <a:gd name="connsiteX4" fmla="*/ 0 w 4872148"/>
              <a:gd name="connsiteY4" fmla="*/ 3950297 h 3961871"/>
              <a:gd name="connsiteX0" fmla="*/ 0 w 4867070"/>
              <a:gd name="connsiteY0" fmla="*/ 3942302 h 3953876"/>
              <a:gd name="connsiteX1" fmla="*/ 3751888 w 4867070"/>
              <a:gd name="connsiteY1" fmla="*/ 15990 h 3953876"/>
              <a:gd name="connsiteX2" fmla="*/ 4864714 w 4867070"/>
              <a:gd name="connsiteY2" fmla="*/ 0 h 3953876"/>
              <a:gd name="connsiteX3" fmla="*/ 4867070 w 4867070"/>
              <a:gd name="connsiteY3" fmla="*/ 3953876 h 3953876"/>
              <a:gd name="connsiteX4" fmla="*/ 0 w 4867070"/>
              <a:gd name="connsiteY4" fmla="*/ 3942302 h 3953876"/>
              <a:gd name="connsiteX0" fmla="*/ 0 w 4867070"/>
              <a:gd name="connsiteY0" fmla="*/ 3926312 h 3937886"/>
              <a:gd name="connsiteX1" fmla="*/ 3751888 w 4867070"/>
              <a:gd name="connsiteY1" fmla="*/ 0 h 3937886"/>
              <a:gd name="connsiteX2" fmla="*/ 4864714 w 4867070"/>
              <a:gd name="connsiteY2" fmla="*/ 0 h 3937886"/>
              <a:gd name="connsiteX3" fmla="*/ 4867070 w 4867070"/>
              <a:gd name="connsiteY3" fmla="*/ 3937886 h 3937886"/>
              <a:gd name="connsiteX4" fmla="*/ 0 w 4867070"/>
              <a:gd name="connsiteY4" fmla="*/ 3926312 h 3937886"/>
              <a:gd name="connsiteX0" fmla="*/ 0 w 4867070"/>
              <a:gd name="connsiteY0" fmla="*/ 3926312 h 3937886"/>
              <a:gd name="connsiteX1" fmla="*/ 3751888 w 4867070"/>
              <a:gd name="connsiteY1" fmla="*/ 0 h 3937886"/>
              <a:gd name="connsiteX2" fmla="*/ 4864714 w 4867070"/>
              <a:gd name="connsiteY2" fmla="*/ 9033 h 3937886"/>
              <a:gd name="connsiteX3" fmla="*/ 4867070 w 4867070"/>
              <a:gd name="connsiteY3" fmla="*/ 3937886 h 3937886"/>
              <a:gd name="connsiteX4" fmla="*/ 0 w 4867070"/>
              <a:gd name="connsiteY4" fmla="*/ 3926312 h 3937886"/>
              <a:gd name="connsiteX0" fmla="*/ 0 w 4867070"/>
              <a:gd name="connsiteY0" fmla="*/ 3926312 h 3937886"/>
              <a:gd name="connsiteX1" fmla="*/ 3751888 w 4867070"/>
              <a:gd name="connsiteY1" fmla="*/ 0 h 3937886"/>
              <a:gd name="connsiteX2" fmla="*/ 4864714 w 4867070"/>
              <a:gd name="connsiteY2" fmla="*/ 0 h 3937886"/>
              <a:gd name="connsiteX3" fmla="*/ 4867070 w 4867070"/>
              <a:gd name="connsiteY3" fmla="*/ 3937886 h 3937886"/>
              <a:gd name="connsiteX4" fmla="*/ 0 w 4867070"/>
              <a:gd name="connsiteY4" fmla="*/ 3926312 h 393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070" h="3937886">
                <a:moveTo>
                  <a:pt x="0" y="3926312"/>
                </a:moveTo>
                <a:lnTo>
                  <a:pt x="3751888" y="0"/>
                </a:lnTo>
                <a:lnTo>
                  <a:pt x="4864714" y="0"/>
                </a:lnTo>
                <a:cubicBezTo>
                  <a:pt x="4865500" y="1723029"/>
                  <a:pt x="4866284" y="2214857"/>
                  <a:pt x="4867070" y="3937886"/>
                </a:cubicBezTo>
                <a:lnTo>
                  <a:pt x="0" y="3926312"/>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baseline="-25000" dirty="0"/>
          </a:p>
        </p:txBody>
      </p:sp>
      <p:sp>
        <p:nvSpPr>
          <p:cNvPr id="8" name="Rectangle 7">
            <a:extLst>
              <a:ext uri="{FF2B5EF4-FFF2-40B4-BE49-F238E27FC236}">
                <a16:creationId xmlns:a16="http://schemas.microsoft.com/office/drawing/2014/main" id="{AFCA26FA-3FAD-4A24-ABEF-20F9F91A824C}"/>
              </a:ext>
            </a:extLst>
          </p:cNvPr>
          <p:cNvSpPr/>
          <p:nvPr/>
        </p:nvSpPr>
        <p:spPr>
          <a:xfrm flipH="1" flipV="1">
            <a:off x="-22225" y="-11113"/>
            <a:ext cx="2614613" cy="3873501"/>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928571"/>
              <a:gd name="connsiteY0" fmla="*/ 5152904 h 5164478"/>
              <a:gd name="connsiteX1" fmla="*/ 4905422 w 4928571"/>
              <a:gd name="connsiteY1" fmla="*/ 0 h 5164478"/>
              <a:gd name="connsiteX2" fmla="*/ 4928571 w 4928571"/>
              <a:gd name="connsiteY2" fmla="*/ 5164478 h 5164478"/>
              <a:gd name="connsiteX3" fmla="*/ 0 w 4928571"/>
              <a:gd name="connsiteY3" fmla="*/ 5152904 h 5164478"/>
              <a:gd name="connsiteX0" fmla="*/ 0 w 4928571"/>
              <a:gd name="connsiteY0" fmla="*/ 5152904 h 5152904"/>
              <a:gd name="connsiteX1" fmla="*/ 4905422 w 4928571"/>
              <a:gd name="connsiteY1" fmla="*/ 0 h 5152904"/>
              <a:gd name="connsiteX2" fmla="*/ 4928571 w 4928571"/>
              <a:gd name="connsiteY2" fmla="*/ 5128934 h 5152904"/>
              <a:gd name="connsiteX3" fmla="*/ 0 w 4928571"/>
              <a:gd name="connsiteY3" fmla="*/ 5152904 h 5152904"/>
              <a:gd name="connsiteX0" fmla="*/ 0 w 4937356"/>
              <a:gd name="connsiteY0" fmla="*/ 5108473 h 5128934"/>
              <a:gd name="connsiteX1" fmla="*/ 4914207 w 4937356"/>
              <a:gd name="connsiteY1" fmla="*/ 0 h 5128934"/>
              <a:gd name="connsiteX2" fmla="*/ 4937356 w 4937356"/>
              <a:gd name="connsiteY2" fmla="*/ 5128934 h 5128934"/>
              <a:gd name="connsiteX3" fmla="*/ 0 w 4937356"/>
              <a:gd name="connsiteY3" fmla="*/ 5108473 h 5128934"/>
              <a:gd name="connsiteX0" fmla="*/ 0 w 5034001"/>
              <a:gd name="connsiteY0" fmla="*/ 5152904 h 5152904"/>
              <a:gd name="connsiteX1" fmla="*/ 5010852 w 5034001"/>
              <a:gd name="connsiteY1" fmla="*/ 0 h 5152904"/>
              <a:gd name="connsiteX2" fmla="*/ 5034001 w 5034001"/>
              <a:gd name="connsiteY2" fmla="*/ 5128934 h 5152904"/>
              <a:gd name="connsiteX3" fmla="*/ 0 w 5034001"/>
              <a:gd name="connsiteY3" fmla="*/ 5152904 h 5152904"/>
              <a:gd name="connsiteX0" fmla="*/ 0 w 5010852"/>
              <a:gd name="connsiteY0" fmla="*/ 5152904 h 5164479"/>
              <a:gd name="connsiteX1" fmla="*/ 5010852 w 5010852"/>
              <a:gd name="connsiteY1" fmla="*/ 0 h 5164479"/>
              <a:gd name="connsiteX2" fmla="*/ 4998857 w 5010852"/>
              <a:gd name="connsiteY2" fmla="*/ 5164479 h 5164479"/>
              <a:gd name="connsiteX3" fmla="*/ 0 w 5010852"/>
              <a:gd name="connsiteY3" fmla="*/ 5152904 h 5164479"/>
              <a:gd name="connsiteX0" fmla="*/ 0 w 5072353"/>
              <a:gd name="connsiteY0" fmla="*/ 5179562 h 5179562"/>
              <a:gd name="connsiteX1" fmla="*/ 5072353 w 5072353"/>
              <a:gd name="connsiteY1" fmla="*/ 0 h 5179562"/>
              <a:gd name="connsiteX2" fmla="*/ 5060358 w 5072353"/>
              <a:gd name="connsiteY2" fmla="*/ 5164479 h 5179562"/>
              <a:gd name="connsiteX3" fmla="*/ 0 w 5072353"/>
              <a:gd name="connsiteY3" fmla="*/ 5179562 h 5179562"/>
              <a:gd name="connsiteX0" fmla="*/ 0 w 5098710"/>
              <a:gd name="connsiteY0" fmla="*/ 5135129 h 5164479"/>
              <a:gd name="connsiteX1" fmla="*/ 5098710 w 5098710"/>
              <a:gd name="connsiteY1" fmla="*/ 0 h 5164479"/>
              <a:gd name="connsiteX2" fmla="*/ 5086715 w 5098710"/>
              <a:gd name="connsiteY2" fmla="*/ 5164479 h 5164479"/>
              <a:gd name="connsiteX3" fmla="*/ 0 w 5098710"/>
              <a:gd name="connsiteY3" fmla="*/ 5135129 h 5164479"/>
              <a:gd name="connsiteX0" fmla="*/ 0 w 5098710"/>
              <a:gd name="connsiteY0" fmla="*/ 5170675 h 5170675"/>
              <a:gd name="connsiteX1" fmla="*/ 5098710 w 5098710"/>
              <a:gd name="connsiteY1" fmla="*/ 0 h 5170675"/>
              <a:gd name="connsiteX2" fmla="*/ 5086715 w 5098710"/>
              <a:gd name="connsiteY2" fmla="*/ 5164479 h 5170675"/>
              <a:gd name="connsiteX3" fmla="*/ 0 w 5098710"/>
              <a:gd name="connsiteY3" fmla="*/ 5170675 h 5170675"/>
              <a:gd name="connsiteX0" fmla="*/ 0 w 5098710"/>
              <a:gd name="connsiteY0" fmla="*/ 5144017 h 5164479"/>
              <a:gd name="connsiteX1" fmla="*/ 5098710 w 5098710"/>
              <a:gd name="connsiteY1" fmla="*/ 0 h 5164479"/>
              <a:gd name="connsiteX2" fmla="*/ 5086715 w 5098710"/>
              <a:gd name="connsiteY2" fmla="*/ 5164479 h 5164479"/>
              <a:gd name="connsiteX3" fmla="*/ 0 w 5098710"/>
              <a:gd name="connsiteY3" fmla="*/ 5144017 h 5164479"/>
              <a:gd name="connsiteX0" fmla="*/ 0 w 5098710"/>
              <a:gd name="connsiteY0" fmla="*/ 5172533 h 5172533"/>
              <a:gd name="connsiteX1" fmla="*/ 5098710 w 5098710"/>
              <a:gd name="connsiteY1" fmla="*/ 0 h 5172533"/>
              <a:gd name="connsiteX2" fmla="*/ 5086715 w 5098710"/>
              <a:gd name="connsiteY2" fmla="*/ 5164479 h 5172533"/>
              <a:gd name="connsiteX3" fmla="*/ 0 w 5098710"/>
              <a:gd name="connsiteY3" fmla="*/ 5172533 h 5172533"/>
              <a:gd name="connsiteX0" fmla="*/ 0 w 5098710"/>
              <a:gd name="connsiteY0" fmla="*/ 5172533 h 5192997"/>
              <a:gd name="connsiteX1" fmla="*/ 5098710 w 5098710"/>
              <a:gd name="connsiteY1" fmla="*/ 0 h 5192997"/>
              <a:gd name="connsiteX2" fmla="*/ 5079667 w 5098710"/>
              <a:gd name="connsiteY2" fmla="*/ 5192997 h 5192997"/>
              <a:gd name="connsiteX3" fmla="*/ 0 w 5098710"/>
              <a:gd name="connsiteY3" fmla="*/ 5172533 h 5192997"/>
              <a:gd name="connsiteX0" fmla="*/ 0 w 5126905"/>
              <a:gd name="connsiteY0" fmla="*/ 5193920 h 5193920"/>
              <a:gd name="connsiteX1" fmla="*/ 5126905 w 5126905"/>
              <a:gd name="connsiteY1" fmla="*/ 0 h 5193920"/>
              <a:gd name="connsiteX2" fmla="*/ 5107862 w 5126905"/>
              <a:gd name="connsiteY2" fmla="*/ 5192997 h 5193920"/>
              <a:gd name="connsiteX3" fmla="*/ 0 w 5126905"/>
              <a:gd name="connsiteY3" fmla="*/ 5193920 h 5193920"/>
              <a:gd name="connsiteX0" fmla="*/ 0 w 5126905"/>
              <a:gd name="connsiteY0" fmla="*/ 5193920 h 5207255"/>
              <a:gd name="connsiteX1" fmla="*/ 5126905 w 5126905"/>
              <a:gd name="connsiteY1" fmla="*/ 0 h 5207255"/>
              <a:gd name="connsiteX2" fmla="*/ 5093765 w 5126905"/>
              <a:gd name="connsiteY2" fmla="*/ 5207255 h 5207255"/>
              <a:gd name="connsiteX3" fmla="*/ 0 w 5126905"/>
              <a:gd name="connsiteY3" fmla="*/ 5193920 h 5207255"/>
              <a:gd name="connsiteX0" fmla="*/ 0 w 5141002"/>
              <a:gd name="connsiteY0" fmla="*/ 5293727 h 5293727"/>
              <a:gd name="connsiteX1" fmla="*/ 5141002 w 5141002"/>
              <a:gd name="connsiteY1" fmla="*/ 0 h 5293727"/>
              <a:gd name="connsiteX2" fmla="*/ 5107862 w 5141002"/>
              <a:gd name="connsiteY2" fmla="*/ 5207255 h 5293727"/>
              <a:gd name="connsiteX3" fmla="*/ 0 w 5141002"/>
              <a:gd name="connsiteY3" fmla="*/ 5293727 h 5293727"/>
              <a:gd name="connsiteX0" fmla="*/ 0 w 5150761"/>
              <a:gd name="connsiteY0" fmla="*/ 5293727 h 5299933"/>
              <a:gd name="connsiteX1" fmla="*/ 5141002 w 5150761"/>
              <a:gd name="connsiteY1" fmla="*/ 0 h 5299933"/>
              <a:gd name="connsiteX2" fmla="*/ 5150154 w 5150761"/>
              <a:gd name="connsiteY2" fmla="*/ 5299933 h 5299933"/>
              <a:gd name="connsiteX3" fmla="*/ 0 w 5150761"/>
              <a:gd name="connsiteY3" fmla="*/ 5293727 h 5299933"/>
              <a:gd name="connsiteX0" fmla="*/ 0 w 5178956"/>
              <a:gd name="connsiteY0" fmla="*/ 5307985 h 5307985"/>
              <a:gd name="connsiteX1" fmla="*/ 5169196 w 5178956"/>
              <a:gd name="connsiteY1" fmla="*/ 0 h 5307985"/>
              <a:gd name="connsiteX2" fmla="*/ 5178348 w 5178956"/>
              <a:gd name="connsiteY2" fmla="*/ 5299933 h 5307985"/>
              <a:gd name="connsiteX3" fmla="*/ 0 w 5178956"/>
              <a:gd name="connsiteY3" fmla="*/ 5307985 h 5307985"/>
              <a:gd name="connsiteX0" fmla="*/ 0 w 5178955"/>
              <a:gd name="connsiteY0" fmla="*/ 5307985 h 5321320"/>
              <a:gd name="connsiteX1" fmla="*/ 5169196 w 5178955"/>
              <a:gd name="connsiteY1" fmla="*/ 0 h 5321320"/>
              <a:gd name="connsiteX2" fmla="*/ 5178347 w 5178955"/>
              <a:gd name="connsiteY2" fmla="*/ 5321320 h 5321320"/>
              <a:gd name="connsiteX3" fmla="*/ 0 w 5178955"/>
              <a:gd name="connsiteY3" fmla="*/ 5307985 h 5321320"/>
              <a:gd name="connsiteX0" fmla="*/ 0 w 5178955"/>
              <a:gd name="connsiteY0" fmla="*/ 5343630 h 5343630"/>
              <a:gd name="connsiteX1" fmla="*/ 5169196 w 5178955"/>
              <a:gd name="connsiteY1" fmla="*/ 0 h 5343630"/>
              <a:gd name="connsiteX2" fmla="*/ 5178347 w 5178955"/>
              <a:gd name="connsiteY2" fmla="*/ 5321320 h 5343630"/>
              <a:gd name="connsiteX3" fmla="*/ 0 w 5178955"/>
              <a:gd name="connsiteY3" fmla="*/ 5343630 h 5343630"/>
              <a:gd name="connsiteX0" fmla="*/ 0 w 5169196"/>
              <a:gd name="connsiteY0" fmla="*/ 5343630 h 5343630"/>
              <a:gd name="connsiteX1" fmla="*/ 5169196 w 5169196"/>
              <a:gd name="connsiteY1" fmla="*/ 0 h 5343630"/>
              <a:gd name="connsiteX2" fmla="*/ 5164250 w 5169196"/>
              <a:gd name="connsiteY2" fmla="*/ 5342707 h 5343630"/>
              <a:gd name="connsiteX3" fmla="*/ 0 w 5169196"/>
              <a:gd name="connsiteY3" fmla="*/ 5343630 h 5343630"/>
            </a:gdLst>
            <a:ahLst/>
            <a:cxnLst>
              <a:cxn ang="0">
                <a:pos x="connsiteX0" y="connsiteY0"/>
              </a:cxn>
              <a:cxn ang="0">
                <a:pos x="connsiteX1" y="connsiteY1"/>
              </a:cxn>
              <a:cxn ang="0">
                <a:pos x="connsiteX2" y="connsiteY2"/>
              </a:cxn>
              <a:cxn ang="0">
                <a:pos x="connsiteX3" y="connsiteY3"/>
              </a:cxn>
            </a:cxnLst>
            <a:rect l="l" t="t" r="r" b="b"/>
            <a:pathLst>
              <a:path w="5169196" h="5343630">
                <a:moveTo>
                  <a:pt x="0" y="5343630"/>
                </a:moveTo>
                <a:lnTo>
                  <a:pt x="5169196" y="0"/>
                </a:lnTo>
                <a:cubicBezTo>
                  <a:pt x="5165198" y="1721493"/>
                  <a:pt x="5168248" y="3621214"/>
                  <a:pt x="5164250" y="5342707"/>
                </a:cubicBezTo>
                <a:lnTo>
                  <a:pt x="0" y="5343630"/>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B9A3DCD3-741D-4F42-AE05-3F841750CF90}"/>
              </a:ext>
            </a:extLst>
          </p:cNvPr>
          <p:cNvSpPr txBox="1"/>
          <p:nvPr/>
        </p:nvSpPr>
        <p:spPr>
          <a:xfrm>
            <a:off x="588963" y="771525"/>
            <a:ext cx="4379912" cy="461963"/>
          </a:xfrm>
          <a:prstGeom prst="rect">
            <a:avLst/>
          </a:prstGeom>
          <a:solidFill>
            <a:schemeClr val="tx1">
              <a:lumMod val="75000"/>
            </a:schemeClr>
          </a:solidFill>
        </p:spPr>
        <p:txBody>
          <a:bodyPr>
            <a:spAutoFit/>
          </a:bodyPr>
          <a:lstStyle/>
          <a:p>
            <a:pPr eaLnBrk="1" fontAlgn="auto" hangingPunct="1">
              <a:spcBef>
                <a:spcPts val="0"/>
              </a:spcBef>
              <a:spcAft>
                <a:spcPts val="0"/>
              </a:spcAft>
              <a:defRPr/>
            </a:pPr>
            <a:r>
              <a:rPr lang="en-US" sz="2400" dirty="0">
                <a:solidFill>
                  <a:schemeClr val="bg1"/>
                </a:solidFill>
                <a:latin typeface="Impact" panose="020B0806030902050204" pitchFamily="34" charset="0"/>
                <a:cs typeface="+mn-cs"/>
              </a:rPr>
              <a:t>NASPE MEMBER STATES</a:t>
            </a:r>
          </a:p>
        </p:txBody>
      </p:sp>
      <p:pic>
        <p:nvPicPr>
          <p:cNvPr id="5" name="Picture 4">
            <a:extLst>
              <a:ext uri="{FF2B5EF4-FFF2-40B4-BE49-F238E27FC236}">
                <a16:creationId xmlns:a16="http://schemas.microsoft.com/office/drawing/2014/main" id="{A0432733-DDA5-4D0A-B0E1-C42E2760E772}"/>
              </a:ext>
            </a:extLst>
          </p:cNvPr>
          <p:cNvPicPr>
            <a:picLocks noChangeAspect="1"/>
          </p:cNvPicPr>
          <p:nvPr/>
        </p:nvPicPr>
        <p:blipFill>
          <a:blip r:embed="rId4"/>
          <a:stretch>
            <a:fillRect/>
          </a:stretch>
        </p:blipFill>
        <p:spPr>
          <a:xfrm>
            <a:off x="1898374" y="1364431"/>
            <a:ext cx="5879907" cy="37052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a:extLst>
              <a:ext uri="{FF2B5EF4-FFF2-40B4-BE49-F238E27FC236}">
                <a16:creationId xmlns:a16="http://schemas.microsoft.com/office/drawing/2014/main" id="{6AC5FF74-2558-40AE-9C04-FC84FBF64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0637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48C6E75E-391E-4057-903C-44F050729010}"/>
              </a:ext>
            </a:extLst>
          </p:cNvPr>
          <p:cNvSpPr/>
          <p:nvPr/>
        </p:nvSpPr>
        <p:spPr>
          <a:xfrm rot="5400000" flipV="1">
            <a:off x="2871788" y="-1123950"/>
            <a:ext cx="5202238" cy="7412037"/>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996C5485-4803-4A99-B650-42CC415D0041}"/>
              </a:ext>
            </a:extLst>
          </p:cNvPr>
          <p:cNvSpPr/>
          <p:nvPr/>
        </p:nvSpPr>
        <p:spPr>
          <a:xfrm rot="16200000" flipH="1" flipV="1">
            <a:off x="987424" y="2157413"/>
            <a:ext cx="2017713" cy="40338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Subtitle 2">
            <a:extLst>
              <a:ext uri="{FF2B5EF4-FFF2-40B4-BE49-F238E27FC236}">
                <a16:creationId xmlns:a16="http://schemas.microsoft.com/office/drawing/2014/main" id="{DEE0D2F2-4392-48B8-8446-63CE704BA85A}"/>
              </a:ext>
            </a:extLst>
          </p:cNvPr>
          <p:cNvSpPr txBox="1">
            <a:spLocks/>
          </p:cNvSpPr>
          <p:nvPr/>
        </p:nvSpPr>
        <p:spPr bwMode="auto">
          <a:xfrm>
            <a:off x="6751546" y="1780395"/>
            <a:ext cx="2144048" cy="303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ü"/>
            </a:pPr>
            <a:r>
              <a:rPr lang="en-US" altLang="en-US" sz="1800" dirty="0">
                <a:solidFill>
                  <a:schemeClr val="bg1"/>
                </a:solidFill>
                <a:latin typeface="Garamond" panose="02020404030301010803" pitchFamily="18" charset="0"/>
              </a:rPr>
              <a:t>Collaboration</a:t>
            </a:r>
          </a:p>
          <a:p>
            <a:pPr marL="285750" indent="-285750" eaLnBrk="1" hangingPunct="1">
              <a:buFont typeface="Wingdings" panose="05000000000000000000" pitchFamily="2" charset="2"/>
              <a:buChar char="ü"/>
            </a:pPr>
            <a:r>
              <a:rPr lang="en-US" altLang="en-US" sz="1800" dirty="0">
                <a:solidFill>
                  <a:schemeClr val="bg1"/>
                </a:solidFill>
                <a:latin typeface="Garamond" panose="02020404030301010803" pitchFamily="18" charset="0"/>
              </a:rPr>
              <a:t>Innovation</a:t>
            </a:r>
          </a:p>
          <a:p>
            <a:pPr marL="285750" indent="-285750" eaLnBrk="1" hangingPunct="1">
              <a:buFont typeface="Wingdings" panose="05000000000000000000" pitchFamily="2" charset="2"/>
              <a:buChar char="ü"/>
            </a:pPr>
            <a:r>
              <a:rPr lang="en-US" sz="1800" dirty="0">
                <a:solidFill>
                  <a:schemeClr val="bg1"/>
                </a:solidFill>
                <a:latin typeface="Garamond" panose="02020404030301010803" pitchFamily="18" charset="0"/>
              </a:rPr>
              <a:t>Problem-Solving Partners </a:t>
            </a:r>
          </a:p>
          <a:p>
            <a:pPr marL="285750" indent="-285750" eaLnBrk="1" hangingPunct="1">
              <a:buFont typeface="Wingdings" panose="05000000000000000000" pitchFamily="2" charset="2"/>
              <a:buChar char="ü"/>
            </a:pPr>
            <a:r>
              <a:rPr lang="en-US" altLang="en-US" sz="1800" dirty="0">
                <a:solidFill>
                  <a:schemeClr val="bg1"/>
                </a:solidFill>
                <a:latin typeface="Garamond" panose="02020404030301010803" pitchFamily="18" charset="0"/>
              </a:rPr>
              <a:t>Corporate Council</a:t>
            </a:r>
          </a:p>
          <a:p>
            <a:pPr eaLnBrk="1" hangingPunct="1">
              <a:buNone/>
            </a:pPr>
            <a:endParaRPr lang="en-US" altLang="en-US" sz="1800" dirty="0">
              <a:solidFill>
                <a:schemeClr val="bg1"/>
              </a:solidFill>
              <a:latin typeface="Garamond" panose="02020404030301010803" pitchFamily="18" charset="0"/>
            </a:endParaRPr>
          </a:p>
          <a:p>
            <a:pPr algn="r" eaLnBrk="1" hangingPunct="1">
              <a:buFont typeface="Arial" panose="020B0604020202020204" pitchFamily="34" charset="0"/>
              <a:buNone/>
            </a:pPr>
            <a:endParaRPr lang="en-US" altLang="en-US" sz="1100" dirty="0">
              <a:solidFill>
                <a:schemeClr val="bg1"/>
              </a:solidFill>
              <a:latin typeface="Century Gothic" panose="020B0502020202020204" pitchFamily="34" charset="0"/>
              <a:ea typeface="Oswald Light"/>
              <a:cs typeface="Oswald Light"/>
            </a:endParaRPr>
          </a:p>
        </p:txBody>
      </p:sp>
      <p:sp>
        <p:nvSpPr>
          <p:cNvPr id="6" name="TextBox 5">
            <a:extLst>
              <a:ext uri="{FF2B5EF4-FFF2-40B4-BE49-F238E27FC236}">
                <a16:creationId xmlns:a16="http://schemas.microsoft.com/office/drawing/2014/main" id="{F0757665-6C37-4583-BC2E-6DC98BA2CE65}"/>
              </a:ext>
            </a:extLst>
          </p:cNvPr>
          <p:cNvSpPr txBox="1"/>
          <p:nvPr/>
        </p:nvSpPr>
        <p:spPr>
          <a:xfrm>
            <a:off x="6500191" y="768096"/>
            <a:ext cx="2395403" cy="830997"/>
          </a:xfrm>
          <a:prstGeom prst="rect">
            <a:avLst/>
          </a:prstGeom>
          <a:solidFill>
            <a:schemeClr val="tx1">
              <a:lumMod val="75000"/>
            </a:schemeClr>
          </a:solidFill>
        </p:spPr>
        <p:txBody>
          <a:bodyPr wrap="square">
            <a:spAutoFit/>
          </a:bodyPr>
          <a:lstStyle/>
          <a:p>
            <a:pPr algn="r" eaLnBrk="1" fontAlgn="auto" hangingPunct="1">
              <a:spcBef>
                <a:spcPts val="0"/>
              </a:spcBef>
              <a:spcAft>
                <a:spcPts val="0"/>
              </a:spcAft>
              <a:defRPr/>
            </a:pPr>
            <a:r>
              <a:rPr lang="en-US" sz="2400" dirty="0">
                <a:solidFill>
                  <a:schemeClr val="bg1"/>
                </a:solidFill>
                <a:latin typeface="Impact" panose="020B0806030902050204" pitchFamily="34" charset="0"/>
                <a:cs typeface="+mn-cs"/>
              </a:rPr>
              <a:t>NASPE CORPORATE MEMBERS</a:t>
            </a:r>
          </a:p>
        </p:txBody>
      </p:sp>
      <p:cxnSp>
        <p:nvCxnSpPr>
          <p:cNvPr id="9" name="Straight Connector 8">
            <a:extLst>
              <a:ext uri="{FF2B5EF4-FFF2-40B4-BE49-F238E27FC236}">
                <a16:creationId xmlns:a16="http://schemas.microsoft.com/office/drawing/2014/main" id="{D9AA492D-7672-440C-9D28-2ADB865F7CA7}"/>
              </a:ext>
            </a:extLst>
          </p:cNvPr>
          <p:cNvCxnSpPr/>
          <p:nvPr/>
        </p:nvCxnSpPr>
        <p:spPr>
          <a:xfrm>
            <a:off x="-9525" y="2947988"/>
            <a:ext cx="4248150" cy="2195512"/>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9B22A9-0CEC-4793-B2AF-DF705E98D7D4}"/>
              </a:ext>
            </a:extLst>
          </p:cNvPr>
          <p:cNvSpPr txBox="1"/>
          <p:nvPr/>
        </p:nvSpPr>
        <p:spPr>
          <a:xfrm>
            <a:off x="458935" y="704850"/>
            <a:ext cx="6137128" cy="2800767"/>
          </a:xfrm>
          <a:prstGeom prst="rect">
            <a:avLst/>
          </a:prstGeom>
          <a:noFill/>
        </p:spPr>
        <p:txBody>
          <a:bodyPr wrap="square" rtlCol="0">
            <a:spAutoFit/>
          </a:bodyPr>
          <a:lstStyle/>
          <a:p>
            <a:r>
              <a:rPr lang="en-US" sz="3200" b="1" dirty="0">
                <a:latin typeface="+mj-lt"/>
              </a:rPr>
              <a:t>MEMBER/SPONSORS</a:t>
            </a:r>
          </a:p>
          <a:p>
            <a:r>
              <a:rPr lang="en-US" sz="1400" b="1" dirty="0">
                <a:latin typeface="Garamond" panose="02020404030301010803" pitchFamily="18" charset="0"/>
              </a:rPr>
              <a:t>Pinnacle	NEOGOV</a:t>
            </a:r>
          </a:p>
          <a:p>
            <a:r>
              <a:rPr lang="en-US" sz="1400" b="1" dirty="0">
                <a:latin typeface="Garamond" panose="02020404030301010803" pitchFamily="18" charset="0"/>
              </a:rPr>
              <a:t>Diamond	Cornerstone on Demand | Kronos	</a:t>
            </a:r>
          </a:p>
          <a:p>
            <a:r>
              <a:rPr lang="en-US" sz="1400" b="1" dirty="0">
                <a:latin typeface="Garamond" panose="02020404030301010803" pitchFamily="18" charset="0"/>
              </a:rPr>
              <a:t>Platinum	Infor | Merck | Oracle | SAP</a:t>
            </a:r>
          </a:p>
          <a:p>
            <a:r>
              <a:rPr lang="en-US" sz="1400" b="1" dirty="0">
                <a:latin typeface="Garamond" panose="02020404030301010803" pitchFamily="18" charset="0"/>
              </a:rPr>
              <a:t>Gold		Accenture | CPS HR Consulting | UnitedHealthcare &amp; Optum </a:t>
            </a:r>
          </a:p>
          <a:p>
            <a:r>
              <a:rPr lang="en-US" sz="1400" b="1" dirty="0">
                <a:latin typeface="Garamond" panose="02020404030301010803" pitchFamily="18" charset="0"/>
              </a:rPr>
              <a:t>Silver		Kenning Consulting</a:t>
            </a:r>
          </a:p>
          <a:p>
            <a:endParaRPr lang="en-US" sz="1400" b="1" dirty="0">
              <a:latin typeface="Garamond" panose="02020404030301010803" pitchFamily="18" charset="0"/>
            </a:endParaRPr>
          </a:p>
          <a:p>
            <a:r>
              <a:rPr lang="en-US" sz="3200" b="1" dirty="0">
                <a:latin typeface="+mj-lt"/>
              </a:rPr>
              <a:t>SPONSORS</a:t>
            </a:r>
          </a:p>
          <a:p>
            <a:r>
              <a:rPr lang="en-US" sz="1400" b="1" dirty="0">
                <a:latin typeface="Garamond" panose="02020404030301010803" pitchFamily="18" charset="0"/>
              </a:rPr>
              <a:t>Mid-Year Meeting	Deloitte | </a:t>
            </a:r>
            <a:r>
              <a:rPr lang="en-US" sz="1400" b="1" dirty="0" err="1">
                <a:latin typeface="Garamond" panose="02020404030301010803" pitchFamily="18" charset="0"/>
              </a:rPr>
              <a:t>JobAps</a:t>
            </a:r>
            <a:endParaRPr lang="en-US" sz="1400" b="1" dirty="0">
              <a:latin typeface="Garamond" panose="02020404030301010803" pitchFamily="18" charset="0"/>
            </a:endParaRPr>
          </a:p>
          <a:p>
            <a:r>
              <a:rPr lang="en-US" sz="1400" b="1" dirty="0">
                <a:latin typeface="Garamond" panose="02020404030301010803" pitchFamily="18" charset="0"/>
              </a:rPr>
              <a:t>Annual Meeting		Workday (Platinum)</a:t>
            </a:r>
            <a:endParaRPr lang="en-US" sz="1400" dirty="0">
              <a:latin typeface="Garamond" panose="020204040303010108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C8A4DF5-FFBE-401D-86FA-4C9DAEF322F4}"/>
              </a:ext>
            </a:extLst>
          </p:cNvPr>
          <p:cNvSpPr/>
          <p:nvPr/>
        </p:nvSpPr>
        <p:spPr>
          <a:xfrm rot="10800000" flipH="1" flipV="1">
            <a:off x="1054100" y="4343400"/>
            <a:ext cx="8110538" cy="831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Rectangle 7">
            <a:extLst>
              <a:ext uri="{FF2B5EF4-FFF2-40B4-BE49-F238E27FC236}">
                <a16:creationId xmlns:a16="http://schemas.microsoft.com/office/drawing/2014/main" id="{AD834B12-64B3-442A-AE22-6C340E708AC1}"/>
              </a:ext>
            </a:extLst>
          </p:cNvPr>
          <p:cNvSpPr/>
          <p:nvPr/>
        </p:nvSpPr>
        <p:spPr>
          <a:xfrm flipH="1">
            <a:off x="-20638" y="4089400"/>
            <a:ext cx="3062288" cy="108585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10250" name="Picture 21">
            <a:extLst>
              <a:ext uri="{FF2B5EF4-FFF2-40B4-BE49-F238E27FC236}">
                <a16:creationId xmlns:a16="http://schemas.microsoft.com/office/drawing/2014/main" id="{44ABB229-777F-48E5-B673-A6311652B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a:extLst>
              <a:ext uri="{FF2B5EF4-FFF2-40B4-BE49-F238E27FC236}">
                <a16:creationId xmlns:a16="http://schemas.microsoft.com/office/drawing/2014/main" id="{A7EE40DA-C308-4EA7-A202-90A8F658A1EF}"/>
              </a:ext>
            </a:extLst>
          </p:cNvPr>
          <p:cNvSpPr txBox="1">
            <a:spLocks/>
          </p:cNvSpPr>
          <p:nvPr/>
        </p:nvSpPr>
        <p:spPr bwMode="auto">
          <a:xfrm>
            <a:off x="6751546" y="1729409"/>
            <a:ext cx="2144048" cy="309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ü"/>
            </a:pPr>
            <a:r>
              <a:rPr lang="en-US" altLang="en-US" sz="1800" dirty="0">
                <a:solidFill>
                  <a:srgbClr val="193865"/>
                </a:solidFill>
                <a:latin typeface="Garamond" panose="02020404030301010803" pitchFamily="18" charset="0"/>
              </a:rPr>
              <a:t>Collaboration</a:t>
            </a:r>
          </a:p>
          <a:p>
            <a:pPr marL="285750" indent="-285750" eaLnBrk="1" hangingPunct="1">
              <a:buFont typeface="Wingdings" panose="05000000000000000000" pitchFamily="2" charset="2"/>
              <a:buChar char="ü"/>
            </a:pPr>
            <a:r>
              <a:rPr lang="en-US" altLang="en-US" sz="1800" dirty="0">
                <a:solidFill>
                  <a:srgbClr val="193865"/>
                </a:solidFill>
                <a:latin typeface="Garamond" panose="02020404030301010803" pitchFamily="18" charset="0"/>
              </a:rPr>
              <a:t>Innovation</a:t>
            </a:r>
          </a:p>
          <a:p>
            <a:pPr marL="285750" indent="-285750" eaLnBrk="1" hangingPunct="1">
              <a:buFont typeface="Wingdings" panose="05000000000000000000" pitchFamily="2" charset="2"/>
              <a:buChar char="ü"/>
            </a:pPr>
            <a:r>
              <a:rPr lang="en-US" sz="1800" dirty="0">
                <a:solidFill>
                  <a:srgbClr val="193865"/>
                </a:solidFill>
                <a:latin typeface="Garamond" panose="02020404030301010803" pitchFamily="18" charset="0"/>
              </a:rPr>
              <a:t>Problem-Solving Partners </a:t>
            </a:r>
          </a:p>
          <a:p>
            <a:pPr marL="285750" indent="-285750" eaLnBrk="1" hangingPunct="1">
              <a:buFont typeface="Wingdings" panose="05000000000000000000" pitchFamily="2" charset="2"/>
              <a:buChar char="ü"/>
            </a:pPr>
            <a:r>
              <a:rPr lang="en-US" altLang="en-US" sz="1800" dirty="0">
                <a:solidFill>
                  <a:srgbClr val="193865"/>
                </a:solidFill>
                <a:latin typeface="Garamond" panose="02020404030301010803" pitchFamily="18" charset="0"/>
              </a:rPr>
              <a:t>Corporate Council</a:t>
            </a:r>
          </a:p>
          <a:p>
            <a:pPr algn="r" eaLnBrk="1" hangingPunct="1">
              <a:buFont typeface="Arial" panose="020B0604020202020204" pitchFamily="34" charset="0"/>
              <a:buNone/>
            </a:pPr>
            <a:endParaRPr lang="en-US" altLang="en-US" sz="1100" dirty="0">
              <a:solidFill>
                <a:schemeClr val="bg1"/>
              </a:solidFill>
              <a:latin typeface="Century Gothic" panose="020B0502020202020204" pitchFamily="34" charset="0"/>
              <a:ea typeface="Oswald Light"/>
              <a:cs typeface="Oswald Light"/>
            </a:endParaRPr>
          </a:p>
        </p:txBody>
      </p:sp>
      <p:sp>
        <p:nvSpPr>
          <p:cNvPr id="24" name="TextBox 23">
            <a:extLst>
              <a:ext uri="{FF2B5EF4-FFF2-40B4-BE49-F238E27FC236}">
                <a16:creationId xmlns:a16="http://schemas.microsoft.com/office/drawing/2014/main" id="{80D5B76F-57E0-4297-A453-EB7E98315FED}"/>
              </a:ext>
            </a:extLst>
          </p:cNvPr>
          <p:cNvSpPr txBox="1"/>
          <p:nvPr/>
        </p:nvSpPr>
        <p:spPr>
          <a:xfrm>
            <a:off x="5533269" y="768096"/>
            <a:ext cx="3362325" cy="830997"/>
          </a:xfrm>
          <a:prstGeom prst="rect">
            <a:avLst/>
          </a:prstGeom>
          <a:solidFill>
            <a:schemeClr val="tx1">
              <a:lumMod val="75000"/>
            </a:schemeClr>
          </a:solidFill>
        </p:spPr>
        <p:txBody>
          <a:bodyPr>
            <a:spAutoFit/>
          </a:bodyPr>
          <a:lstStyle/>
          <a:p>
            <a:pPr algn="r" eaLnBrk="1" fontAlgn="auto" hangingPunct="1">
              <a:spcBef>
                <a:spcPts val="0"/>
              </a:spcBef>
              <a:spcAft>
                <a:spcPts val="0"/>
              </a:spcAft>
              <a:defRPr/>
            </a:pPr>
            <a:r>
              <a:rPr lang="en-US" sz="2400" dirty="0">
                <a:solidFill>
                  <a:schemeClr val="bg1"/>
                </a:solidFill>
                <a:latin typeface="Impact" panose="020B0806030902050204" pitchFamily="34" charset="0"/>
                <a:cs typeface="+mn-cs"/>
              </a:rPr>
              <a:t>NASPE CORPORATE MEMBERS</a:t>
            </a:r>
          </a:p>
        </p:txBody>
      </p:sp>
      <p:pic>
        <p:nvPicPr>
          <p:cNvPr id="6" name="vN5oz6UTI-U">
            <a:hlinkClick r:id="" action="ppaction://media"/>
            <a:extLst>
              <a:ext uri="{FF2B5EF4-FFF2-40B4-BE49-F238E27FC236}">
                <a16:creationId xmlns:a16="http://schemas.microsoft.com/office/drawing/2014/main" id="{2089C59A-798A-4A47-B327-B7EA3CCC0273}"/>
              </a:ext>
            </a:extLst>
          </p:cNvPr>
          <p:cNvPicPr>
            <a:picLocks noRot="1" noChangeAspect="1"/>
          </p:cNvPicPr>
          <p:nvPr>
            <a:videoFile r:link="rId1"/>
          </p:nvPr>
        </p:nvPicPr>
        <p:blipFill>
          <a:blip r:embed="rId5"/>
          <a:stretch>
            <a:fillRect/>
          </a:stretch>
        </p:blipFill>
        <p:spPr>
          <a:xfrm>
            <a:off x="619433" y="493713"/>
            <a:ext cx="5768629" cy="4326472"/>
          </a:xfrm>
          <a:prstGeom prst="rect">
            <a:avLst/>
          </a:prstGeom>
        </p:spPr>
      </p:pic>
    </p:spTree>
    <p:extLst>
      <p:ext uri="{BB962C8B-B14F-4D97-AF65-F5344CB8AC3E}">
        <p14:creationId xmlns:p14="http://schemas.microsoft.com/office/powerpoint/2010/main" val="3354111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9B622EEF-9979-43FC-BBA0-61FE8411433B}"/>
              </a:ext>
            </a:extLst>
          </p:cNvPr>
          <p:cNvSpPr/>
          <p:nvPr/>
        </p:nvSpPr>
        <p:spPr>
          <a:xfrm rot="16200000" flipH="1" flipV="1">
            <a:off x="1100932" y="-1148557"/>
            <a:ext cx="5200650" cy="7440613"/>
          </a:xfrm>
          <a:custGeom>
            <a:avLst/>
            <a:gdLst/>
            <a:ahLst/>
            <a:cxnLst/>
            <a:rect l="l" t="t" r="r" b="b"/>
            <a:pathLst>
              <a:path w="5173627" h="7439870">
                <a:moveTo>
                  <a:pt x="0" y="7437311"/>
                </a:moveTo>
                <a:lnTo>
                  <a:pt x="0" y="5539011"/>
                </a:lnTo>
                <a:lnTo>
                  <a:pt x="5173627" y="0"/>
                </a:lnTo>
                <a:cubicBezTo>
                  <a:pt x="5167734" y="2463591"/>
                  <a:pt x="5174112" y="4976280"/>
                  <a:pt x="5168219" y="7439870"/>
                </a:cubicBezTo>
                <a:close/>
              </a:path>
            </a:pathLst>
          </a:custGeom>
          <a:solidFill>
            <a:srgbClr val="00A7E2">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baseline="-25000" dirty="0"/>
          </a:p>
        </p:txBody>
      </p:sp>
      <p:sp>
        <p:nvSpPr>
          <p:cNvPr id="8" name="Rectangle 7">
            <a:extLst>
              <a:ext uri="{FF2B5EF4-FFF2-40B4-BE49-F238E27FC236}">
                <a16:creationId xmlns:a16="http://schemas.microsoft.com/office/drawing/2014/main" id="{D6D314B0-E5F0-4005-A35E-A204A9413321}"/>
              </a:ext>
            </a:extLst>
          </p:cNvPr>
          <p:cNvSpPr/>
          <p:nvPr/>
        </p:nvSpPr>
        <p:spPr>
          <a:xfrm rot="5400000" flipV="1">
            <a:off x="6895307" y="2909094"/>
            <a:ext cx="2192337" cy="23336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7175" name="Picture 8">
            <a:extLst>
              <a:ext uri="{FF2B5EF4-FFF2-40B4-BE49-F238E27FC236}">
                <a16:creationId xmlns:a16="http://schemas.microsoft.com/office/drawing/2014/main" id="{BE2057A2-1D87-4516-8790-E3BBD8CD8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BEC3D025-49D3-4306-AABE-A7AB548A4885}"/>
              </a:ext>
            </a:extLst>
          </p:cNvPr>
          <p:cNvSpPr txBox="1">
            <a:spLocks/>
          </p:cNvSpPr>
          <p:nvPr/>
        </p:nvSpPr>
        <p:spPr>
          <a:xfrm>
            <a:off x="1700106" y="936948"/>
            <a:ext cx="6417679" cy="326730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sz="2400" dirty="0">
                <a:solidFill>
                  <a:schemeClr val="tx1">
                    <a:lumMod val="50000"/>
                  </a:schemeClr>
                </a:solidFill>
                <a:latin typeface="Garamond" panose="02020404030301010803" pitchFamily="18" charset="0"/>
                <a:cs typeface="Calibri" pitchFamily="34" charset="0"/>
              </a:rPr>
              <a:t>NASPE is a tremendous resource to those proposing and implementing changes that will improve state government. NASPE understands that an open dialogue among its members </a:t>
            </a:r>
            <a:r>
              <a:rPr lang="en-US" sz="2400">
                <a:solidFill>
                  <a:schemeClr val="tx1">
                    <a:lumMod val="50000"/>
                  </a:schemeClr>
                </a:solidFill>
                <a:latin typeface="Garamond" panose="02020404030301010803" pitchFamily="18" charset="0"/>
                <a:cs typeface="Calibri" pitchFamily="34" charset="0"/>
              </a:rPr>
              <a:t>and the </a:t>
            </a:r>
            <a:r>
              <a:rPr lang="en-US" sz="2400" dirty="0">
                <a:solidFill>
                  <a:schemeClr val="tx1">
                    <a:lumMod val="50000"/>
                  </a:schemeClr>
                </a:solidFill>
                <a:latin typeface="Garamond" panose="02020404030301010803" pitchFamily="18" charset="0"/>
                <a:cs typeface="Calibri" pitchFamily="34" charset="0"/>
              </a:rPr>
              <a:t>supplier community is the best way to develop cost-effective and reliable solutions.</a:t>
            </a:r>
          </a:p>
          <a:p>
            <a:pPr algn="l" fontAlgn="auto">
              <a:spcAft>
                <a:spcPts val="0"/>
              </a:spcAft>
              <a:defRPr/>
            </a:pPr>
            <a:endParaRPr lang="en-US" sz="2400" dirty="0">
              <a:solidFill>
                <a:schemeClr val="tx1">
                  <a:lumMod val="50000"/>
                </a:schemeClr>
              </a:solidFill>
              <a:latin typeface="Impact" panose="020B0806030902050204" pitchFamily="34" charset="0"/>
              <a:cs typeface="Calibri" pitchFamily="34" charset="0"/>
            </a:endParaRPr>
          </a:p>
          <a:p>
            <a:pPr algn="l" fontAlgn="auto">
              <a:spcAft>
                <a:spcPts val="0"/>
              </a:spcAft>
              <a:defRPr/>
            </a:pPr>
            <a:r>
              <a:rPr lang="en-US" sz="2400" dirty="0">
                <a:solidFill>
                  <a:schemeClr val="tx1">
                    <a:lumMod val="50000"/>
                  </a:schemeClr>
                </a:solidFill>
                <a:latin typeface="Impact" panose="020B0806030902050204" pitchFamily="34" charset="0"/>
                <a:cs typeface="Calibri" pitchFamily="34" charset="0"/>
              </a:rPr>
              <a:t> 	-Paul J. Campbell, Director, UnitedHealthcare</a:t>
            </a:r>
          </a:p>
        </p:txBody>
      </p:sp>
      <p:pic>
        <p:nvPicPr>
          <p:cNvPr id="13" name="Picture 3" descr="C:\Users\User\Downloads\1393165830_user_male4.png">
            <a:extLst>
              <a:ext uri="{FF2B5EF4-FFF2-40B4-BE49-F238E27FC236}">
                <a16:creationId xmlns:a16="http://schemas.microsoft.com/office/drawing/2014/main" id="{43D70FAF-BCE0-496E-A2F1-05122B9A404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580" y="936948"/>
            <a:ext cx="652665" cy="652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CF5F28-A6A9-4885-BDA9-E25667922C7B}"/>
              </a:ext>
            </a:extLst>
          </p:cNvPr>
          <p:cNvSpPr txBox="1">
            <a:spLocks noChangeArrowheads="1"/>
          </p:cNvSpPr>
          <p:nvPr/>
        </p:nvSpPr>
        <p:spPr bwMode="auto">
          <a:xfrm>
            <a:off x="4505325" y="766763"/>
            <a:ext cx="4370388" cy="461962"/>
          </a:xfrm>
          <a:prstGeom prst="rect">
            <a:avLst/>
          </a:prstGeom>
          <a:solidFill>
            <a:srgbClr val="1938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chemeClr val="bg1"/>
                </a:solidFill>
                <a:latin typeface="Impact" panose="020B0806030902050204" pitchFamily="34" charset="0"/>
              </a:rPr>
              <a:t>YOUR STATE NAME</a:t>
            </a:r>
          </a:p>
        </p:txBody>
      </p:sp>
      <p:pic>
        <p:nvPicPr>
          <p:cNvPr id="8197" name="Picture 13">
            <a:extLst>
              <a:ext uri="{FF2B5EF4-FFF2-40B4-BE49-F238E27FC236}">
                <a16:creationId xmlns:a16="http://schemas.microsoft.com/office/drawing/2014/main" id="{2A2F049A-014A-47ED-8CE4-3814B03DC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795EF574-A6C3-4C35-87CB-532A2069F58E}"/>
              </a:ext>
            </a:extLst>
          </p:cNvPr>
          <p:cNvSpPr/>
          <p:nvPr/>
        </p:nvSpPr>
        <p:spPr>
          <a:xfrm rot="5400000">
            <a:off x="3482182" y="311943"/>
            <a:ext cx="1357312" cy="8362951"/>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 name="Rectangle 7">
            <a:extLst>
              <a:ext uri="{FF2B5EF4-FFF2-40B4-BE49-F238E27FC236}">
                <a16:creationId xmlns:a16="http://schemas.microsoft.com/office/drawing/2014/main" id="{616502A0-1C32-45B9-8F31-49F72F09A734}"/>
              </a:ext>
            </a:extLst>
          </p:cNvPr>
          <p:cNvSpPr/>
          <p:nvPr/>
        </p:nvSpPr>
        <p:spPr>
          <a:xfrm rot="16200000" flipH="1">
            <a:off x="6831013" y="2835275"/>
            <a:ext cx="1069975" cy="3603625"/>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chemeClr val="tx1">
              <a:lumMod val="75000"/>
              <a:alpha val="89804"/>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Subtitle 2">
            <a:extLst>
              <a:ext uri="{FF2B5EF4-FFF2-40B4-BE49-F238E27FC236}">
                <a16:creationId xmlns:a16="http://schemas.microsoft.com/office/drawing/2014/main" id="{2699D79F-79AC-476D-B643-CCB74E8AA6B9}"/>
              </a:ext>
            </a:extLst>
          </p:cNvPr>
          <p:cNvSpPr txBox="1">
            <a:spLocks/>
          </p:cNvSpPr>
          <p:nvPr/>
        </p:nvSpPr>
        <p:spPr bwMode="auto">
          <a:xfrm>
            <a:off x="708025" y="1341437"/>
            <a:ext cx="68500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dirty="0">
                <a:solidFill>
                  <a:srgbClr val="193865"/>
                </a:solidFill>
                <a:latin typeface="Impact" panose="020B0806030902050204" pitchFamily="34" charset="0"/>
                <a:cs typeface="Calibri" panose="020F0502020204030204" pitchFamily="34" charset="0"/>
              </a:rPr>
              <a:t>STATE WORKFORCE DEMOGRAPHICS</a:t>
            </a:r>
          </a:p>
          <a:p>
            <a:pPr eaLnBrk="1" hangingPunct="1">
              <a:buNone/>
            </a:pPr>
            <a:r>
              <a:rPr lang="en-US" altLang="en-US" sz="1800" dirty="0">
                <a:solidFill>
                  <a:srgbClr val="00A7E2"/>
                </a:solidFill>
                <a:latin typeface="Impact" panose="020B0806030902050204" pitchFamily="34" charset="0"/>
                <a:cs typeface="Calibri" panose="020F0502020204030204" pitchFamily="34" charset="0"/>
              </a:rPr>
              <a:t>Add relevant information for your specific audience</a:t>
            </a:r>
          </a:p>
          <a:p>
            <a:pPr eaLnBrk="1" hangingPunct="1">
              <a:buNone/>
            </a:pPr>
            <a:r>
              <a:rPr lang="en-US" altLang="en-US" sz="1800" dirty="0">
                <a:solidFill>
                  <a:schemeClr val="tx1">
                    <a:lumMod val="50000"/>
                  </a:schemeClr>
                </a:solidFill>
                <a:latin typeface="Garamond" panose="02020404030301010803" pitchFamily="18" charset="0"/>
                <a:cs typeface="Calibri" panose="020F0502020204030204" pitchFamily="34" charset="0"/>
              </a:rPr>
              <a:t>Resources – </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Architectural Survey</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Whitepapers</a:t>
            </a:r>
          </a:p>
          <a:p>
            <a:pPr marL="1028700" lvl="1" eaLnBrk="1" hangingPunct="1">
              <a:buFont typeface="Wingdings" panose="05000000000000000000" pitchFamily="2" charset="2"/>
              <a:buChar char="ü"/>
            </a:pPr>
            <a:r>
              <a:rPr lang="en-US" altLang="en-US" sz="1600">
                <a:solidFill>
                  <a:schemeClr val="tx1">
                    <a:lumMod val="50000"/>
                  </a:schemeClr>
                </a:solidFill>
                <a:latin typeface="Garamond" panose="02020404030301010803" pitchFamily="18" charset="0"/>
                <a:cs typeface="Calibri" panose="020F0502020204030204" pitchFamily="34" charset="0"/>
              </a:rPr>
              <a:t>NASPE </a:t>
            </a:r>
            <a:r>
              <a:rPr lang="en-US" altLang="en-US" sz="1600" dirty="0">
                <a:solidFill>
                  <a:schemeClr val="tx1">
                    <a:lumMod val="50000"/>
                  </a:schemeClr>
                </a:solidFill>
                <a:latin typeface="Garamond" panose="02020404030301010803" pitchFamily="18" charset="0"/>
                <a:cs typeface="Calibri" panose="020F0502020204030204" pitchFamily="34" charset="0"/>
              </a:rPr>
              <a:t>Executive Committee</a:t>
            </a:r>
          </a:p>
          <a:p>
            <a:pPr marL="1028700" lvl="1" eaLnBrk="1" hangingPunct="1">
              <a:buFont typeface="Wingdings" panose="05000000000000000000" pitchFamily="2" charset="2"/>
              <a:buChar char="ü"/>
            </a:pPr>
            <a:r>
              <a:rPr lang="en-US" altLang="en-US" sz="1600" dirty="0">
                <a:solidFill>
                  <a:schemeClr val="tx1">
                    <a:lumMod val="50000"/>
                  </a:schemeClr>
                </a:solidFill>
                <a:latin typeface="Garamond" panose="02020404030301010803" pitchFamily="18" charset="0"/>
                <a:cs typeface="Calibri" panose="020F0502020204030204" pitchFamily="34" charset="0"/>
              </a:rPr>
              <a:t>NASPE Workforce Issues Committee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73C83A3-E0B1-468C-ADA8-03345F767A57}"/>
              </a:ext>
            </a:extLst>
          </p:cNvPr>
          <p:cNvSpPr txBox="1"/>
          <p:nvPr/>
        </p:nvSpPr>
        <p:spPr>
          <a:xfrm>
            <a:off x="708025" y="771525"/>
            <a:ext cx="3983038" cy="461963"/>
          </a:xfrm>
          <a:prstGeom prst="rect">
            <a:avLst/>
          </a:prstGeom>
          <a:solidFill>
            <a:srgbClr val="193865"/>
          </a:solidFill>
        </p:spPr>
        <p:txBody>
          <a:bodyPr>
            <a:spAutoFit/>
          </a:bodyPr>
          <a:lstStyle/>
          <a:p>
            <a:pPr eaLnBrk="1" fontAlgn="auto" hangingPunct="1">
              <a:spcBef>
                <a:spcPts val="0"/>
              </a:spcBef>
              <a:spcAft>
                <a:spcPts val="0"/>
              </a:spcAft>
              <a:defRPr/>
            </a:pPr>
            <a:r>
              <a:rPr lang="en-US" sz="2400" dirty="0">
                <a:solidFill>
                  <a:schemeClr val="bg1"/>
                </a:solidFill>
                <a:latin typeface="Impact" panose="020B0806030902050204" pitchFamily="34" charset="0"/>
                <a:cs typeface="+mn-cs"/>
              </a:rPr>
              <a:t>NASPE VALUE</a:t>
            </a:r>
          </a:p>
        </p:txBody>
      </p:sp>
      <p:sp>
        <p:nvSpPr>
          <p:cNvPr id="14" name="Rectangle 7">
            <a:extLst>
              <a:ext uri="{FF2B5EF4-FFF2-40B4-BE49-F238E27FC236}">
                <a16:creationId xmlns:a16="http://schemas.microsoft.com/office/drawing/2014/main" id="{16DD7440-DB90-4D6A-8B02-0636C3FAA5BD}"/>
              </a:ext>
            </a:extLst>
          </p:cNvPr>
          <p:cNvSpPr/>
          <p:nvPr/>
        </p:nvSpPr>
        <p:spPr>
          <a:xfrm rot="16200000" flipH="1">
            <a:off x="5303838" y="1308100"/>
            <a:ext cx="2589212" cy="5138738"/>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193865">
              <a:alpha val="9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9220" name="Picture 16">
            <a:extLst>
              <a:ext uri="{FF2B5EF4-FFF2-40B4-BE49-F238E27FC236}">
                <a16:creationId xmlns:a16="http://schemas.microsoft.com/office/drawing/2014/main" id="{B4645481-2B93-4796-89F8-F312E88EB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2725"/>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a:extLst>
              <a:ext uri="{FF2B5EF4-FFF2-40B4-BE49-F238E27FC236}">
                <a16:creationId xmlns:a16="http://schemas.microsoft.com/office/drawing/2014/main" id="{1B6313A8-8FE6-4DC1-B8CA-526F038579D7}"/>
              </a:ext>
            </a:extLst>
          </p:cNvPr>
          <p:cNvSpPr/>
          <p:nvPr/>
        </p:nvSpPr>
        <p:spPr>
          <a:xfrm rot="5400000">
            <a:off x="2326482" y="1353343"/>
            <a:ext cx="1479550" cy="6176963"/>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00BBFE">
              <a:alpha val="89804"/>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43" name="Rectangle 42">
            <a:extLst>
              <a:ext uri="{FF2B5EF4-FFF2-40B4-BE49-F238E27FC236}">
                <a16:creationId xmlns:a16="http://schemas.microsoft.com/office/drawing/2014/main" id="{8F259A87-5106-4BAF-B2C9-54DB621C81E9}"/>
              </a:ext>
            </a:extLst>
          </p:cNvPr>
          <p:cNvSpPr/>
          <p:nvPr/>
        </p:nvSpPr>
        <p:spPr>
          <a:xfrm>
            <a:off x="-22225" y="1709738"/>
            <a:ext cx="9194800" cy="2436812"/>
          </a:xfrm>
          <a:prstGeom prst="rect">
            <a:avLst/>
          </a:prstGeom>
          <a:solidFill>
            <a:srgbClr val="3A3A3A">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Subtitle 2">
            <a:extLst>
              <a:ext uri="{FF2B5EF4-FFF2-40B4-BE49-F238E27FC236}">
                <a16:creationId xmlns:a16="http://schemas.microsoft.com/office/drawing/2014/main" id="{E52D5043-CB3C-446F-B40A-E17BEC9E21AD}"/>
              </a:ext>
            </a:extLst>
          </p:cNvPr>
          <p:cNvSpPr txBox="1">
            <a:spLocks/>
          </p:cNvSpPr>
          <p:nvPr/>
        </p:nvSpPr>
        <p:spPr>
          <a:xfrm>
            <a:off x="849313" y="2055813"/>
            <a:ext cx="2041525" cy="179228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itchFamily="2" charset="2"/>
              <a:buChar char="§"/>
              <a:defRPr/>
            </a:pPr>
            <a:r>
              <a:rPr lang="en-US" sz="2800" dirty="0">
                <a:solidFill>
                  <a:schemeClr val="bg1"/>
                </a:solidFill>
                <a:latin typeface="Impact" panose="020B0806030902050204" pitchFamily="34" charset="0"/>
                <a:cs typeface="Oswald Regular"/>
              </a:rPr>
              <a:t>ACCESS</a:t>
            </a:r>
          </a:p>
          <a:p>
            <a:pPr algn="l"/>
            <a:r>
              <a:rPr lang="en-US" sz="1600" dirty="0">
                <a:solidFill>
                  <a:schemeClr val="bg1"/>
                </a:solidFill>
                <a:latin typeface="Garamond" panose="02020404030301010803" pitchFamily="18" charset="0"/>
              </a:rPr>
              <a:t>To state government HR professionals in your State.</a:t>
            </a:r>
          </a:p>
        </p:txBody>
      </p:sp>
      <p:sp>
        <p:nvSpPr>
          <p:cNvPr id="46" name="Subtitle 2">
            <a:extLst>
              <a:ext uri="{FF2B5EF4-FFF2-40B4-BE49-F238E27FC236}">
                <a16:creationId xmlns:a16="http://schemas.microsoft.com/office/drawing/2014/main" id="{A3BFC587-A00F-4819-A5A2-CC878DCD7164}"/>
              </a:ext>
            </a:extLst>
          </p:cNvPr>
          <p:cNvSpPr txBox="1">
            <a:spLocks/>
          </p:cNvSpPr>
          <p:nvPr/>
        </p:nvSpPr>
        <p:spPr>
          <a:xfrm>
            <a:off x="3587750" y="2055813"/>
            <a:ext cx="1949450" cy="179228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itchFamily="2" charset="2"/>
              <a:buChar char="§"/>
              <a:defRPr/>
            </a:pPr>
            <a:r>
              <a:rPr lang="en-US" sz="2800" dirty="0">
                <a:solidFill>
                  <a:schemeClr val="bg1"/>
                </a:solidFill>
                <a:latin typeface="Impact" panose="020B0806030902050204" pitchFamily="34" charset="0"/>
                <a:cs typeface="Oswald Regular"/>
              </a:rPr>
              <a:t>ACCESS</a:t>
            </a:r>
          </a:p>
          <a:p>
            <a:pPr algn="l"/>
            <a:r>
              <a:rPr lang="en-US" sz="1600" dirty="0">
                <a:solidFill>
                  <a:schemeClr val="bg1"/>
                </a:solidFill>
                <a:latin typeface="Garamond" panose="02020404030301010803" pitchFamily="18" charset="0"/>
              </a:rPr>
              <a:t>To our corporate sponsors.</a:t>
            </a:r>
          </a:p>
        </p:txBody>
      </p:sp>
      <p:sp>
        <p:nvSpPr>
          <p:cNvPr id="47" name="Subtitle 2">
            <a:extLst>
              <a:ext uri="{FF2B5EF4-FFF2-40B4-BE49-F238E27FC236}">
                <a16:creationId xmlns:a16="http://schemas.microsoft.com/office/drawing/2014/main" id="{8398877B-6F70-4F4B-A167-DB7AEDD2BBBE}"/>
              </a:ext>
            </a:extLst>
          </p:cNvPr>
          <p:cNvSpPr txBox="1">
            <a:spLocks/>
          </p:cNvSpPr>
          <p:nvPr/>
        </p:nvSpPr>
        <p:spPr>
          <a:xfrm>
            <a:off x="6326188" y="2055813"/>
            <a:ext cx="2428875" cy="179228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lnSpc>
                <a:spcPct val="120000"/>
              </a:lnSpc>
              <a:spcAft>
                <a:spcPts val="0"/>
              </a:spcAft>
              <a:buFont typeface="Wingdings" pitchFamily="2" charset="2"/>
              <a:buChar char="§"/>
              <a:defRPr/>
            </a:pPr>
            <a:r>
              <a:rPr lang="en-US" sz="2800" dirty="0">
                <a:solidFill>
                  <a:schemeClr val="bg1"/>
                </a:solidFill>
                <a:latin typeface="Impact" panose="020B0806030902050204" pitchFamily="34" charset="0"/>
                <a:cs typeface="Oswald Regular"/>
              </a:rPr>
              <a:t>ACCESS</a:t>
            </a:r>
            <a:endParaRPr lang="en-US" sz="2000" dirty="0">
              <a:solidFill>
                <a:schemeClr val="bg1"/>
              </a:solidFill>
              <a:latin typeface="Impact" panose="020B0806030902050204" pitchFamily="34" charset="0"/>
              <a:cs typeface="Oswald Regular"/>
            </a:endParaRPr>
          </a:p>
          <a:p>
            <a:pPr algn="l"/>
            <a:r>
              <a:rPr lang="en-US" sz="1600" dirty="0">
                <a:solidFill>
                  <a:schemeClr val="bg1"/>
                </a:solidFill>
                <a:latin typeface="Garamond" panose="02020404030301010803" pitchFamily="18" charset="0"/>
              </a:rPr>
              <a:t>To award-winning State HR programs and practices.</a:t>
            </a:r>
          </a:p>
        </p:txBody>
      </p:sp>
      <p:cxnSp>
        <p:nvCxnSpPr>
          <p:cNvPr id="3" name="Straight Connector 2">
            <a:extLst>
              <a:ext uri="{FF2B5EF4-FFF2-40B4-BE49-F238E27FC236}">
                <a16:creationId xmlns:a16="http://schemas.microsoft.com/office/drawing/2014/main" id="{AC84695B-5AE2-4BED-912B-9953E1964AA9}"/>
              </a:ext>
            </a:extLst>
          </p:cNvPr>
          <p:cNvCxnSpPr/>
          <p:nvPr/>
        </p:nvCxnSpPr>
        <p:spPr>
          <a:xfrm>
            <a:off x="3090863" y="2227263"/>
            <a:ext cx="22225" cy="14478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A790EE6-9D14-44AA-BD2A-14F34BBC874E}"/>
              </a:ext>
            </a:extLst>
          </p:cNvPr>
          <p:cNvCxnSpPr/>
          <p:nvPr/>
        </p:nvCxnSpPr>
        <p:spPr>
          <a:xfrm>
            <a:off x="5838825" y="2227263"/>
            <a:ext cx="22225" cy="144780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5" grpId="0"/>
      <p:bldP spid="46" grpId="0"/>
      <p:bldP spid="47" grpId="0"/>
    </p:bldLst>
  </p:timing>
</p:sld>
</file>

<file path=ppt/theme/theme1.xml><?xml version="1.0" encoding="utf-8"?>
<a:theme xmlns:a="http://schemas.openxmlformats.org/drawingml/2006/main" name="Office Theme">
  <a:themeElements>
    <a:clrScheme name="Custom 2">
      <a:dk1>
        <a:srgbClr val="4D4D4D"/>
      </a:dk1>
      <a:lt1>
        <a:sysClr val="window" lastClr="FFFFFF"/>
      </a:lt1>
      <a:dk2>
        <a:srgbClr val="A5CD00"/>
      </a:dk2>
      <a:lt2>
        <a:srgbClr val="FFFFFF"/>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SPE">
      <a:majorFont>
        <a:latin typeface="Impac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7567</TotalTime>
  <Words>3006</Words>
  <Application>Microsoft Office PowerPoint</Application>
  <PresentationFormat>On-screen Show (16:9)</PresentationFormat>
  <Paragraphs>421</Paragraphs>
  <Slides>35</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Century Gothic</vt:lpstr>
      <vt:lpstr>Garamond</vt:lpstr>
      <vt:lpstr>Impact</vt:lpstr>
      <vt:lpstr>Oswald Light</vt:lpstr>
      <vt:lpstr>Oswald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NASPE</dc:title>
  <dc:creator>amy@redbootsmarketing.net</dc:creator>
  <cp:lastModifiedBy>Amy Maddox</cp:lastModifiedBy>
  <cp:revision>1735</cp:revision>
  <cp:lastPrinted>2018-01-24T17:43:27Z</cp:lastPrinted>
  <dcterms:created xsi:type="dcterms:W3CDTF">2013-10-13T18:38:47Z</dcterms:created>
  <dcterms:modified xsi:type="dcterms:W3CDTF">2018-04-12T13:43:18Z</dcterms:modified>
</cp:coreProperties>
</file>