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24" r:id="rId4"/>
    <p:sldId id="329" r:id="rId5"/>
    <p:sldId id="259" r:id="rId6"/>
    <p:sldId id="337" r:id="rId7"/>
    <p:sldId id="328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448" r:id="rId16"/>
    <p:sldId id="333" r:id="rId17"/>
    <p:sldId id="334" r:id="rId18"/>
    <p:sldId id="335" r:id="rId19"/>
    <p:sldId id="336" r:id="rId20"/>
    <p:sldId id="283" r:id="rId21"/>
    <p:sldId id="284" r:id="rId22"/>
    <p:sldId id="339" r:id="rId23"/>
    <p:sldId id="285" r:id="rId24"/>
    <p:sldId id="286" r:id="rId25"/>
    <p:sldId id="315" r:id="rId26"/>
    <p:sldId id="331" r:id="rId27"/>
    <p:sldId id="332" r:id="rId28"/>
    <p:sldId id="292" r:id="rId29"/>
    <p:sldId id="293" r:id="rId30"/>
    <p:sldId id="294" r:id="rId31"/>
  </p:sldIdLst>
  <p:sldSz cx="12192000" cy="6858000"/>
  <p:notesSz cx="7315200" cy="96012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ootlight MT Light" panose="0204060206030A020304" pitchFamily="18" charset="0"/>
      <p:regular r:id="rId38"/>
    </p:embeddedFont>
    <p:embeddedFont>
      <p:font typeface="Impact" panose="020B0806030902050204" pitchFamily="34" charset="0"/>
      <p:regular r:id="rId39"/>
    </p:embeddedFont>
    <p:embeddedFont>
      <p:font typeface="Narkisim" panose="020E0502050101010101" pitchFamily="34" charset="-79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9A0000"/>
    <a:srgbClr val="B8AD96"/>
    <a:srgbClr val="800000"/>
    <a:srgbClr val="F6BB00"/>
    <a:srgbClr val="AC9F86"/>
    <a:srgbClr val="6B6B6B"/>
    <a:srgbClr val="F20000"/>
    <a:srgbClr val="95856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405E5-27D0-4FD7-8C97-FDB37660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58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CFB868-B9F9-43B0-BFC7-EF1BC25CC069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09C422-25F6-4DDA-80F0-6292CDED6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6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058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>
            <a:lvl1pPr>
              <a:buSzPct val="100000"/>
              <a:defRPr sz="2800" cap="none" baseline="0">
                <a:latin typeface="Narkisim" panose="020E0502050101010101" pitchFamily="34" charset="-79"/>
                <a:cs typeface="Narkisim" panose="020E0502050101010101" pitchFamily="34" charset="-79"/>
              </a:defRPr>
            </a:lvl1pPr>
            <a:lvl2pPr>
              <a:buSzPct val="100000"/>
              <a:defRPr sz="2800" cap="none" baseline="0">
                <a:latin typeface="Narkisim" panose="020E0502050101010101" pitchFamily="34" charset="-79"/>
                <a:cs typeface="Narkisim" panose="020E0502050101010101" pitchFamily="34" charset="-79"/>
              </a:defRPr>
            </a:lvl2pPr>
            <a:lvl3pPr>
              <a:buSzPct val="100000"/>
              <a:defRPr sz="2800" cap="none" baseline="0">
                <a:latin typeface="Narkisim" panose="020E0502050101010101" pitchFamily="34" charset="-79"/>
                <a:cs typeface="Narkisim" panose="020E0502050101010101" pitchFamily="34" charset="-79"/>
              </a:defRPr>
            </a:lvl3pPr>
            <a:lvl4pPr>
              <a:buSzPct val="100000"/>
              <a:defRPr sz="2800" cap="none" baseline="0">
                <a:latin typeface="Narkisim" panose="020E0502050101010101" pitchFamily="34" charset="-79"/>
                <a:cs typeface="Narkisim" panose="020E0502050101010101" pitchFamily="34" charset="-79"/>
              </a:defRPr>
            </a:lvl4pPr>
            <a:lvl5pPr>
              <a:buSzPct val="100000"/>
              <a:defRPr sz="2800" cap="none" baseline="0">
                <a:latin typeface="Narkisim" panose="020E0502050101010101" pitchFamily="34" charset="-79"/>
                <a:cs typeface="Narkisim" panose="020E0502050101010101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07134" y="872390"/>
            <a:ext cx="9755187" cy="256224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rkisim" panose="020B0604020202020204" charset="-79"/>
              </a:rPr>
              <a:t>Recalculating!</a:t>
            </a:r>
            <a:br>
              <a:rPr lang="en-US" sz="6000" dirty="0"/>
            </a:b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Skills for when life’s GPS </a:t>
            </a:r>
            <a:b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Takes an Unexpected turn</a:t>
            </a:r>
            <a:r>
              <a:rPr lang="en-US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395" y="3689644"/>
            <a:ext cx="11150227" cy="90317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Meeting of the National Association of State Personnel Executives                  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Brenda Clark Hamilton, Ma Ed.          July 16, 2018:  9 – 10:15 a.m.</a:t>
            </a:r>
          </a:p>
        </p:txBody>
      </p:sp>
    </p:spTree>
    <p:extLst>
      <p:ext uri="{BB962C8B-B14F-4D97-AF65-F5344CB8AC3E}">
        <p14:creationId xmlns:p14="http://schemas.microsoft.com/office/powerpoint/2010/main" val="6224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0945"/>
            <a:ext cx="10396882" cy="1423555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solidFill>
                  <a:schemeClr val="accent5">
                    <a:lumMod val="10000"/>
                  </a:schemeClr>
                </a:solidFill>
              </a:rPr>
              <a:t>Your mindset absolutely affects </a:t>
            </a:r>
            <a:br>
              <a:rPr lang="en-US" sz="4000" cap="none" dirty="0">
                <a:solidFill>
                  <a:schemeClr val="accent5">
                    <a:lumMod val="10000"/>
                  </a:schemeClr>
                </a:solidFill>
              </a:rPr>
            </a:br>
            <a:r>
              <a:rPr lang="en-US" sz="4000" cap="none" dirty="0">
                <a:solidFill>
                  <a:schemeClr val="accent5">
                    <a:lumMod val="10000"/>
                  </a:schemeClr>
                </a:solidFill>
              </a:rPr>
              <a:t>how you handle life’s challenges.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0427" y="1889590"/>
            <a:ext cx="5088714" cy="362798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US" sz="3200" b="1" cap="none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3600" b="1" cap="none" dirty="0">
                <a:solidFill>
                  <a:srgbClr val="9A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The Tetris Effect: 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32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Our minds get stuck in a pattern of viewing things           a certain way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1050" b="1" i="1" cap="none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1600" cap="none" dirty="0">
                <a:solidFill>
                  <a:schemeClr val="accent5">
                    <a:lumMod val="10000"/>
                  </a:schemeClr>
                </a:solidFill>
              </a:rPr>
              <a:t>(SHAWN ACHOR, HARVARD UNIVERSITY, 2010)</a:t>
            </a:r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24" y="1889590"/>
            <a:ext cx="2987751" cy="362798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2510" y="280556"/>
            <a:ext cx="11055926" cy="509403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defRPr/>
            </a:pPr>
            <a:endParaRPr lang="en-US" sz="700" b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</a:rPr>
              <a:t>“Cognitive Afterimage”:                                                                                     </a:t>
            </a:r>
            <a:r>
              <a:rPr lang="en-US" i="1" dirty="0">
                <a:solidFill>
                  <a:schemeClr val="accent5">
                    <a:lumMod val="10000"/>
                  </a:schemeClr>
                </a:solidFill>
              </a:rPr>
              <a:t>Our brains “very easily get stuck in patterns of                                              viewing the world, some more beneficial than others”                                        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Achor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, 2010)</a:t>
            </a:r>
          </a:p>
          <a:p>
            <a:pPr>
              <a:lnSpc>
                <a:spcPct val="90000"/>
              </a:lnSpc>
              <a:buClr>
                <a:srgbClr val="FF0000"/>
              </a:buClr>
              <a:defRPr/>
            </a:pPr>
            <a:endParaRPr lang="en-US" b="1" i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defRPr/>
            </a:pPr>
            <a:r>
              <a:rPr lang="en-US" sz="3200" b="1" i="1" dirty="0">
                <a:solidFill>
                  <a:schemeClr val="accent5">
                    <a:lumMod val="10000"/>
                  </a:schemeClr>
                </a:solidFill>
              </a:rPr>
              <a:t>If you start noticing all of the negatives...</a:t>
            </a:r>
          </a:p>
          <a:p>
            <a:pPr>
              <a:lnSpc>
                <a:spcPct val="90000"/>
              </a:lnSpc>
              <a:buClr>
                <a:srgbClr val="FF0000"/>
              </a:buClr>
              <a:defRPr/>
            </a:pPr>
            <a:endParaRPr lang="en-US" b="1" i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Clr>
                <a:srgbClr val="FF0000"/>
              </a:buClr>
              <a:defRPr/>
            </a:pP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</a:rPr>
              <a:t>This world view absolutely affects your energy level, success, creativity, happiness, and even your health!</a:t>
            </a:r>
          </a:p>
        </p:txBody>
      </p:sp>
      <p:pic>
        <p:nvPicPr>
          <p:cNvPr id="4" name="Picture 4" descr="C:\Users\Brenda\AppData\Local\Microsoft\Windows\Temporary Internet Files\Content.IE5\PC18SUTF\MC90019756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" r="4747" b="3699"/>
          <a:stretch>
            <a:fillRect/>
          </a:stretch>
        </p:blipFill>
        <p:spPr bwMode="auto">
          <a:xfrm>
            <a:off x="8374766" y="1092691"/>
            <a:ext cx="2519794" cy="238415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90946"/>
            <a:ext cx="10394707" cy="508364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</a:rPr>
              <a:t>“A person’s level of optimism in the first year of law school predicted his income a decade later. An increase of one tiny point on the optimism scale was worth an extra $33,000 a year…Optimists live longer,                  are healthier and happier, make better financial plans,                                   and are more successful.”</a:t>
            </a:r>
          </a:p>
          <a:p>
            <a:pPr marL="0" indent="0">
              <a:buNone/>
              <a:defRPr/>
            </a:pPr>
            <a:r>
              <a:rPr lang="en-US" b="1" i="1" dirty="0">
                <a:solidFill>
                  <a:schemeClr val="accent5">
                    <a:lumMod val="10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--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Tali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Sharot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Optimism Bias: the Irrationally Positive Brain,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2" y="3444389"/>
            <a:ext cx="1956392" cy="180954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69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24690"/>
            <a:ext cx="10396882" cy="1153391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36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of time, do you see yourself as blessed                                           and fortunate…or always getting the shaft?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61209"/>
            <a:ext cx="10394707" cy="41563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3000"/>
              </a:spcBef>
              <a:buClr>
                <a:schemeClr val="accent5">
                  <a:lumMod val="10000"/>
                </a:schemeClr>
              </a:buClr>
              <a:buFont typeface="+mj-lt"/>
              <a:buAutoNum type="arabicPeriod"/>
              <a:defRPr/>
            </a:pPr>
            <a:endParaRPr lang="en-US" sz="800" dirty="0"/>
          </a:p>
          <a:p>
            <a:pPr marL="514350" indent="-514350">
              <a:spcBef>
                <a:spcPts val="600"/>
              </a:spcBef>
              <a:buClr>
                <a:schemeClr val="accent5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sz="3200" b="1" dirty="0"/>
              <a:t>___</a:t>
            </a:r>
            <a:r>
              <a:rPr lang="en-US" b="1" dirty="0"/>
              <a:t>I often think of how others have it better than I do.</a:t>
            </a:r>
          </a:p>
          <a:p>
            <a:pPr marL="514350" indent="-514350">
              <a:spcBef>
                <a:spcPts val="2400"/>
              </a:spcBef>
              <a:buClr>
                <a:schemeClr val="accent5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b="1" dirty="0"/>
              <a:t>___I often think of how unlucky I am.</a:t>
            </a:r>
          </a:p>
          <a:p>
            <a:pPr marL="514350" indent="-514350">
              <a:spcBef>
                <a:spcPts val="2400"/>
              </a:spcBef>
              <a:buClr>
                <a:schemeClr val="accent5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b="1" dirty="0"/>
              <a:t>___My boss clearly has favorites, and I am not one of them.                            He/she would not be happy even if I was the perfect employee!</a:t>
            </a:r>
          </a:p>
          <a:p>
            <a:pPr marL="514350" indent="-514350">
              <a:spcBef>
                <a:spcPts val="2400"/>
              </a:spcBef>
              <a:buClr>
                <a:schemeClr val="accent5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b="1" dirty="0"/>
              <a:t>___I often think of how poorly my day is going.</a:t>
            </a:r>
          </a:p>
          <a:p>
            <a:pPr marL="514350" indent="-514350">
              <a:spcBef>
                <a:spcPts val="2400"/>
              </a:spcBef>
              <a:buClr>
                <a:schemeClr val="accent5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b="1" dirty="0"/>
              <a:t>___I often think of how annoying people are.</a:t>
            </a:r>
          </a:p>
        </p:txBody>
      </p:sp>
      <p:pic>
        <p:nvPicPr>
          <p:cNvPr id="4" name="Picture 4" descr="C:\Users\Brenda\AppData\Local\Microsoft\Windows\Temporary Internet Files\Content.IE5\TFAA1LYQ\MC90011286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9" y="1573268"/>
            <a:ext cx="1981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6292" y="477982"/>
            <a:ext cx="5088714" cy="481347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sz="1600" b="1" cap="none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32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Purposefully focus on successes and the positive aspects of your colleagues, work, and life</a:t>
            </a:r>
            <a:endParaRPr lang="en-US" sz="300" b="1" cap="none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lnSpc>
                <a:spcPct val="100000"/>
              </a:lnSpc>
              <a:spcBef>
                <a:spcPts val="420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32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Be your own                               </a:t>
            </a:r>
            <a:r>
              <a:rPr lang="en-US" sz="3600" b="1" cap="none" dirty="0">
                <a:solidFill>
                  <a:srgbClr val="9A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Spam Blocker                           </a:t>
            </a:r>
            <a:r>
              <a:rPr lang="en-US" sz="18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(</a:t>
            </a:r>
            <a:r>
              <a:rPr lang="en-US" sz="1800" b="1" cap="none" dirty="0" err="1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Achor</a:t>
            </a:r>
            <a:r>
              <a:rPr lang="en-US" sz="18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, 2010)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  <p:pic>
        <p:nvPicPr>
          <p:cNvPr id="6" name="Picture 3" descr="C:\Users\Brenda\AppData\Local\Microsoft\Windows\Temporary Internet Files\Content.IE5\9I1AMKEA\MC90041366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9307" y="3429000"/>
            <a:ext cx="2390418" cy="20411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91FA7-32F6-436A-99DF-513357797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307" y="477982"/>
            <a:ext cx="2420385" cy="28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189" y="393405"/>
            <a:ext cx="9329763" cy="9250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Impact" panose="020B0806030902050204" pitchFamily="34" charset="0"/>
                <a:cs typeface="Narkisim" panose="020E0502050101010101" pitchFamily="34" charset="-79"/>
              </a:rPr>
              <a:t>Wake up and say 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arkisim" panose="020E0502050101010101" pitchFamily="34" charset="-79"/>
              </a:rPr>
              <a:t>ARG</a:t>
            </a:r>
            <a:r>
              <a:rPr lang="en-US" sz="4800" dirty="0">
                <a:solidFill>
                  <a:srgbClr val="C00000"/>
                </a:solidFill>
                <a:latin typeface="Impact" panose="020B0806030902050204" pitchFamily="34" charset="0"/>
                <a:cs typeface="Narkisim" panose="020E0502050101010101" pitchFamily="34" charset="-79"/>
              </a:rPr>
              <a:t>!</a:t>
            </a:r>
            <a:endParaRPr lang="en-US" dirty="0">
              <a:solidFill>
                <a:srgbClr val="C00000"/>
              </a:solidFill>
              <a:latin typeface="Impact" panose="020B0806030902050204" pitchFamily="34" charset="0"/>
              <a:cs typeface="Narkisim" panose="020E050205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467293"/>
            <a:ext cx="4754880" cy="4072270"/>
          </a:xfrm>
          <a:gradFill flip="none" rotWithShape="1">
            <a:gsLst>
              <a:gs pos="0">
                <a:srgbClr val="FFC000"/>
              </a:gs>
              <a:gs pos="21000">
                <a:srgbClr val="FFC000"/>
              </a:gs>
              <a:gs pos="88000">
                <a:srgbClr val="FFC000"/>
              </a:gs>
              <a:gs pos="28000">
                <a:srgbClr val="FFC000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bg2"/>
              </a:buClr>
              <a:buNone/>
            </a:pPr>
            <a:endParaRPr lang="en-US" sz="3000" b="1" dirty="0">
              <a:solidFill>
                <a:schemeClr val="bg2"/>
              </a:solidFill>
              <a:latin typeface="Footlight MT Light" panose="0204060206030A020304" pitchFamily="18" charset="0"/>
            </a:endParaRPr>
          </a:p>
          <a:p>
            <a:pPr>
              <a:buClrTx/>
              <a:buSzPct val="97000"/>
            </a:pPr>
            <a:r>
              <a:rPr lang="en-US" sz="6500" b="1" cap="none" dirty="0">
                <a:solidFill>
                  <a:srgbClr val="B4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</a:t>
            </a:r>
            <a:r>
              <a:rPr lang="en-US" sz="4000" b="1" cap="none" dirty="0">
                <a:latin typeface="Narkisim" panose="020E0502050101010101" pitchFamily="34" charset="-79"/>
                <a:cs typeface="Narkisim" panose="020E0502050101010101" pitchFamily="34" charset="-79"/>
              </a:rPr>
              <a:t>nticipate</a:t>
            </a:r>
          </a:p>
          <a:p>
            <a:pPr>
              <a:buClrTx/>
              <a:buSzPct val="97000"/>
            </a:pPr>
            <a:r>
              <a:rPr lang="en-US" sz="6500" b="1" cap="none" dirty="0">
                <a:solidFill>
                  <a:srgbClr val="B4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R</a:t>
            </a:r>
            <a:r>
              <a:rPr lang="en-US" sz="4000" b="1" cap="none" dirty="0">
                <a:latin typeface="Narkisim" panose="020E0502050101010101" pitchFamily="34" charset="-79"/>
                <a:cs typeface="Narkisim" panose="020E0502050101010101" pitchFamily="34" charset="-79"/>
              </a:rPr>
              <a:t>ecollect</a:t>
            </a:r>
          </a:p>
          <a:p>
            <a:pPr>
              <a:buClrTx/>
              <a:buSzPct val="97000"/>
            </a:pPr>
            <a:r>
              <a:rPr lang="en-US" sz="6500" b="1" cap="none" dirty="0">
                <a:solidFill>
                  <a:srgbClr val="B4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</a:t>
            </a:r>
            <a:r>
              <a:rPr lang="en-US" sz="4000" b="1" cap="none" dirty="0">
                <a:latin typeface="Narkisim" panose="020E0502050101010101" pitchFamily="34" charset="-79"/>
                <a:cs typeface="Narkisim" panose="020E0502050101010101" pitchFamily="34" charset="-79"/>
              </a:rPr>
              <a:t>ratitude</a:t>
            </a:r>
          </a:p>
          <a:p>
            <a:pPr marL="0" indent="0" algn="ctr">
              <a:buClr>
                <a:srgbClr val="C00000"/>
              </a:buClr>
              <a:buNone/>
            </a:pPr>
            <a:r>
              <a:rPr lang="en-US" sz="2000" cap="none" dirty="0">
                <a:latin typeface="Footlight MT Light" panose="0204060206030A020304" pitchFamily="18" charset="0"/>
              </a:rPr>
              <a:t>(Eric Barker, 2017)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31" y="1467293"/>
            <a:ext cx="4475021" cy="40722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89" y="5673533"/>
            <a:ext cx="3657600" cy="9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45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8DB8-D9F4-444C-98F2-63171060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50" y="437751"/>
            <a:ext cx="9854497" cy="115814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Handle change with finesse.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3AA6-6455-4752-8B81-4F12E173A4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7550" y="1782502"/>
            <a:ext cx="5325026" cy="3703896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>
              <a:spcBef>
                <a:spcPts val="3000"/>
              </a:spcBef>
              <a:buSzPct val="85000"/>
            </a:pPr>
            <a:endParaRPr lang="en-US" sz="2600" b="1" cap="none" dirty="0">
              <a:latin typeface="Narkisim" panose="020B0604020202020204" charset="-79"/>
              <a:cs typeface="Narkisim" panose="020B0604020202020204" charset="-79"/>
            </a:endParaRPr>
          </a:p>
          <a:p>
            <a:pPr>
              <a:spcBef>
                <a:spcPts val="600"/>
              </a:spcBef>
              <a:buSzPct val="85000"/>
            </a:pPr>
            <a:r>
              <a:rPr lang="en-US" sz="4000" b="1" i="1" cap="none" dirty="0">
                <a:latin typeface="Narkisim" panose="020B0604020202020204" charset="-79"/>
                <a:cs typeface="Narkisim" panose="020B0604020202020204" charset="-79"/>
              </a:rPr>
              <a:t>“</a:t>
            </a:r>
            <a:r>
              <a:rPr lang="en-US" sz="4500" b="1" i="1" cap="none" dirty="0">
                <a:latin typeface="Narkisim" panose="020B0604020202020204" charset="-79"/>
                <a:cs typeface="Narkisim" panose="020B0604020202020204" charset="-79"/>
              </a:rPr>
              <a:t>Raise your hand if...”</a:t>
            </a:r>
          </a:p>
          <a:p>
            <a:pPr>
              <a:spcBef>
                <a:spcPts val="3000"/>
              </a:spcBef>
              <a:buSzPct val="85000"/>
            </a:pPr>
            <a:r>
              <a:rPr lang="en-US" sz="4500" b="1" cap="none" dirty="0">
                <a:latin typeface="Narkisim" panose="020B0604020202020204" charset="-79"/>
                <a:cs typeface="Narkisim" panose="020B0604020202020204" charset="-79"/>
              </a:rPr>
              <a:t>Change is a constant in both our         personal and professional lives.</a:t>
            </a:r>
          </a:p>
          <a:p>
            <a:pPr>
              <a:spcBef>
                <a:spcPts val="3000"/>
              </a:spcBef>
              <a:buSzPct val="85000"/>
            </a:pPr>
            <a:r>
              <a:rPr lang="en-US" sz="4500" b="1" cap="none" dirty="0">
                <a:latin typeface="Narkisim" panose="020B0604020202020204" charset="-79"/>
                <a:cs typeface="Narkisim" panose="020B0604020202020204" charset="-79"/>
              </a:rPr>
              <a:t>“We cannot become what we need         to be by remaining what we are.”      </a:t>
            </a:r>
            <a:r>
              <a:rPr lang="en-US" sz="3800" b="1" cap="none" dirty="0">
                <a:latin typeface="Narkisim" panose="020B0604020202020204" charset="-79"/>
                <a:cs typeface="Narkisim" panose="020B0604020202020204" charset="-79"/>
              </a:rPr>
              <a:t>                </a:t>
            </a:r>
            <a:r>
              <a:rPr lang="en-US" sz="2800" b="1" cap="none" dirty="0">
                <a:latin typeface="Narkisim" panose="020B0604020202020204" charset="-79"/>
                <a:cs typeface="Narkisim" panose="020B0604020202020204" charset="-79"/>
              </a:rPr>
              <a:t>	         </a:t>
            </a:r>
            <a:r>
              <a:rPr lang="en-US" sz="2900" b="1" cap="none" dirty="0">
                <a:latin typeface="Narkisim" panose="020B0604020202020204" charset="-79"/>
                <a:cs typeface="Narkisim" panose="020B0604020202020204" charset="-79"/>
              </a:rPr>
              <a:t>-Oprah Winfrey</a:t>
            </a:r>
            <a:endParaRPr lang="en-US" sz="2800" b="1" cap="none" dirty="0">
              <a:latin typeface="Narkisim" panose="020B0604020202020204" charset="-79"/>
              <a:cs typeface="Narkisim" panose="020B0604020202020204" charset="-79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81B1EE-1B1F-4C7D-8397-B1E07049C18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11474" y="1782502"/>
            <a:ext cx="4185194" cy="37038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6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A743-CE20-422B-A0D8-BC2C7B6D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D343-E5FF-4F0B-A916-37EDECC1D6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975" y="1957424"/>
            <a:ext cx="5445784" cy="3592771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Pct val="81000"/>
              <a:defRPr/>
            </a:pPr>
            <a:endParaRPr lang="en-US" sz="1200" b="1" cap="none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ct val="81000"/>
              <a:defRPr/>
            </a:pPr>
            <a:r>
              <a:rPr lang="en-US" sz="32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Discomfort during periods of change is to be expected: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defRPr/>
            </a:pPr>
            <a:endParaRPr lang="en-US" sz="800" b="1" i="1" cap="none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 marL="971550" lvl="1" indent="-514350"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n-US" sz="3200" b="1" i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Letting Go</a:t>
            </a:r>
          </a:p>
          <a:p>
            <a:pPr marL="971550" lvl="1" indent="-514350"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n-US" sz="3200" b="1" i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Neutral Zone</a:t>
            </a:r>
          </a:p>
          <a:p>
            <a:pPr marL="971550" lvl="1" indent="-514350"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n-US" sz="3200" b="1" i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New Beginning </a:t>
            </a:r>
          </a:p>
          <a:p>
            <a:pPr marL="457200" lvl="1" indent="0">
              <a:lnSpc>
                <a:spcPct val="90000"/>
              </a:lnSpc>
              <a:buClr>
                <a:srgbClr val="FF0000"/>
              </a:buClr>
              <a:buNone/>
              <a:defRPr/>
            </a:pPr>
            <a:r>
              <a:rPr lang="en-US" sz="1900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(William Bridges, Ph.D., </a:t>
            </a:r>
            <a:r>
              <a:rPr lang="en-US" sz="1900" i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Managing the Transitions)</a:t>
            </a:r>
            <a:endParaRPr lang="en-US" sz="1900" cap="none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F8ACB3-FF29-440F-9521-68101C93236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774586" y="1957424"/>
            <a:ext cx="3124326" cy="353048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6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0A73-8A9C-42FE-BC05-51944462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6B9F6-79C8-488B-9EA3-DAF997EA73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7170" y="1919968"/>
            <a:ext cx="5086538" cy="3612442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SzPct val="77000"/>
              <a:defRPr/>
            </a:pPr>
            <a:endParaRPr lang="en-US" sz="1100" b="1" cap="none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>
              <a:buClr>
                <a:srgbClr val="FF0000"/>
              </a:buClr>
              <a:buSzPct val="77000"/>
              <a:defRPr/>
            </a:pPr>
            <a:r>
              <a:rPr lang="en-US" sz="40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Avoid the Three P’s: </a:t>
            </a:r>
            <a:r>
              <a:rPr lang="en-US" sz="4000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                                                                                  </a:t>
            </a:r>
            <a:r>
              <a:rPr lang="en-US" i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(Dr. Martin Seligman):</a:t>
            </a:r>
          </a:p>
          <a:p>
            <a:pPr lvl="1">
              <a:buClr>
                <a:srgbClr val="FF0000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48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P</a:t>
            </a:r>
            <a:r>
              <a:rPr lang="en-US" sz="36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ermanence</a:t>
            </a:r>
          </a:p>
          <a:p>
            <a:pPr lvl="1">
              <a:buClr>
                <a:srgbClr val="FF0000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48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P</a:t>
            </a:r>
            <a:r>
              <a:rPr lang="en-US" sz="36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ervasiveness</a:t>
            </a:r>
          </a:p>
          <a:p>
            <a:pPr lvl="1">
              <a:buClr>
                <a:srgbClr val="FF0000"/>
              </a:buClr>
              <a:buSzPct val="73000"/>
              <a:buFont typeface="Wingdings" pitchFamily="2" charset="2"/>
              <a:buChar char="ü"/>
              <a:defRPr/>
            </a:pPr>
            <a:r>
              <a:rPr lang="en-US" sz="48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P</a:t>
            </a:r>
            <a:r>
              <a:rPr lang="en-US" sz="36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ersonalization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BDAF8-F148-4563-B53B-C02F3BD8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20" y="1919968"/>
            <a:ext cx="3179661" cy="3580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5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24F8-C235-48C1-A037-3003F5BD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FEA29-E807-4B21-8427-CA9EADF6FF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0457" y="2190307"/>
            <a:ext cx="4604657" cy="2881424"/>
          </a:xfrm>
          <a:solidFill>
            <a:srgbClr val="FFC000"/>
          </a:solidFill>
        </p:spPr>
        <p:txBody>
          <a:bodyPr/>
          <a:lstStyle/>
          <a:p>
            <a:pPr>
              <a:buSzPct val="80000"/>
            </a:pPr>
            <a:endParaRPr lang="en-US" sz="2800" b="1" cap="none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>
              <a:buSzPct val="80000"/>
            </a:pPr>
            <a:r>
              <a:rPr lang="en-US" sz="40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Be aware of                                                    </a:t>
            </a:r>
            <a:r>
              <a:rPr lang="en-US" sz="4000" b="1" i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Selective Memory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588AB-7AD8-444D-B3A5-138BD64192E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6476739" y="1964071"/>
            <a:ext cx="2906746" cy="3410514"/>
          </a:xfrm>
          <a:solidFill>
            <a:srgbClr val="FFFFFF"/>
          </a:solidFill>
          <a:ln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5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6146" y="1288920"/>
            <a:ext cx="5117173" cy="4179894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cap="none" dirty="0">
              <a:solidFill>
                <a:schemeClr val="accent2">
                  <a:lumMod val="20000"/>
                  <a:lumOff val="8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ctr">
              <a:buNone/>
            </a:pPr>
            <a:r>
              <a:rPr lang="en-US" sz="4400" b="1" cap="none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Tell </a:t>
            </a:r>
            <a:r>
              <a:rPr lang="en-US" sz="4400" b="1" u="sng" cap="none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one thing</a:t>
            </a:r>
            <a:r>
              <a:rPr lang="en-US" sz="4400" b="1" cap="none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                  that you do well           in your work…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C9EE44-FF1C-4825-B655-D77AFA4A8A2A}"/>
              </a:ext>
            </a:extLst>
          </p:cNvPr>
          <p:cNvSpPr txBox="1">
            <a:spLocks/>
          </p:cNvSpPr>
          <p:nvPr/>
        </p:nvSpPr>
        <p:spPr>
          <a:xfrm>
            <a:off x="1166146" y="265814"/>
            <a:ext cx="8980411" cy="9462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cap="none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B0604020202020204" charset="-79"/>
                <a:cs typeface="Narkisim" panose="020B0604020202020204" charset="-79"/>
              </a:rPr>
              <a:t>Bragging Time!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F2FB04-D8D7-4B0B-B331-65F9EB05D66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54670" y="1288920"/>
            <a:ext cx="3606827" cy="4153547"/>
          </a:xfrm>
        </p:spPr>
      </p:pic>
    </p:spTree>
    <p:extLst>
      <p:ext uri="{BB962C8B-B14F-4D97-AF65-F5344CB8AC3E}">
        <p14:creationId xmlns:p14="http://schemas.microsoft.com/office/powerpoint/2010/main" val="36787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6447"/>
            <a:ext cx="9728792" cy="914401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3. CREATE YOUR OWN IDENTITY.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54575" y="1427404"/>
            <a:ext cx="5088714" cy="4113264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Tx/>
              <a:buSzPct val="100000"/>
            </a:pPr>
            <a:endParaRPr lang="en-US" altLang="en-US" sz="2800" b="1" cap="none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ctr">
              <a:buFontTx/>
              <a:buNone/>
              <a:defRPr/>
            </a:pPr>
            <a:r>
              <a:rPr lang="en-US" sz="3300" b="1" u="sng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Four Key Identities</a:t>
            </a:r>
            <a:r>
              <a:rPr lang="en-US" sz="3300" b="1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:</a:t>
            </a:r>
          </a:p>
          <a:p>
            <a:pPr marL="0" indent="0" algn="ctr">
              <a:buFontTx/>
              <a:buNone/>
              <a:defRPr/>
            </a:pPr>
            <a:endParaRPr lang="en-US" sz="800" b="1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 marL="0" indent="0" algn="ctr">
              <a:buFontTx/>
              <a:buNone/>
              <a:defRPr/>
            </a:pPr>
            <a:r>
              <a:rPr lang="en-US" sz="3500" b="1" dirty="0">
                <a:solidFill>
                  <a:srgbClr val="9A0000"/>
                </a:solidFill>
                <a:latin typeface="Narkisim" panose="020B0604020202020204" charset="-79"/>
                <a:cs typeface="Narkisim" panose="020B0604020202020204" charset="-79"/>
              </a:rPr>
              <a:t>Remembered</a:t>
            </a:r>
          </a:p>
          <a:p>
            <a:pPr marL="0" indent="0" algn="ctr">
              <a:buFontTx/>
              <a:buNone/>
              <a:defRPr/>
            </a:pPr>
            <a:r>
              <a:rPr lang="en-US" sz="3500" b="1" dirty="0">
                <a:solidFill>
                  <a:srgbClr val="9A0000"/>
                </a:solidFill>
                <a:latin typeface="Narkisim" panose="020B0604020202020204" charset="-79"/>
                <a:cs typeface="Narkisim" panose="020B0604020202020204" charset="-79"/>
              </a:rPr>
              <a:t>Reflected</a:t>
            </a:r>
          </a:p>
          <a:p>
            <a:pPr marL="0" indent="0" algn="ctr">
              <a:buFontTx/>
              <a:buNone/>
              <a:defRPr/>
            </a:pPr>
            <a:r>
              <a:rPr lang="en-US" sz="3500" b="1" dirty="0">
                <a:solidFill>
                  <a:srgbClr val="9A0000"/>
                </a:solidFill>
                <a:latin typeface="Narkisim" panose="020B0604020202020204" charset="-79"/>
                <a:cs typeface="Narkisim" panose="020B0604020202020204" charset="-79"/>
              </a:rPr>
              <a:t>Programmed</a:t>
            </a:r>
          </a:p>
          <a:p>
            <a:pPr marL="0" indent="0" algn="ctr">
              <a:buFontTx/>
              <a:buNone/>
              <a:defRPr/>
            </a:pPr>
            <a:r>
              <a:rPr lang="en-US" sz="3500" b="1" dirty="0">
                <a:solidFill>
                  <a:srgbClr val="9A0000"/>
                </a:solidFill>
                <a:latin typeface="Narkisim" panose="020B0604020202020204" charset="-79"/>
                <a:cs typeface="Narkisim" panose="020B0604020202020204" charset="-79"/>
              </a:rPr>
              <a:t>Created</a:t>
            </a:r>
          </a:p>
          <a:p>
            <a:pPr marL="0" indent="0" algn="ctr">
              <a:buFontTx/>
              <a:buNone/>
              <a:defRPr/>
            </a:pPr>
            <a:endParaRPr lang="en-US" sz="1050" b="1" dirty="0">
              <a:solidFill>
                <a:srgbClr val="D60093"/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 marL="0" indent="0" algn="ctr">
              <a:buFontTx/>
              <a:buNone/>
              <a:defRPr/>
            </a:pP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(Goldsmith, </a:t>
            </a:r>
            <a:r>
              <a:rPr lang="en-US" sz="1600" b="1" i="1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Mojo</a:t>
            </a:r>
            <a:r>
              <a:rPr lang="en-US" sz="1600" b="1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, 2009)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C4B575-E764-4507-B911-33158663888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70982" y="1407861"/>
            <a:ext cx="3153501" cy="41132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5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39598" y="1618324"/>
            <a:ext cx="5324997" cy="375111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endParaRPr lang="en-US" sz="1400" b="1" cap="none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>
              <a:buClrTx/>
              <a:buSzPct val="86000"/>
              <a:buFont typeface="Wingdings" panose="05000000000000000000" pitchFamily="2" charset="2"/>
              <a:buChar char="§"/>
            </a:pPr>
            <a:r>
              <a:rPr lang="en-US" sz="32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Ask, </a:t>
            </a:r>
            <a:r>
              <a:rPr lang="en-US" sz="3200" b="1" i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“Who do </a:t>
            </a:r>
            <a:r>
              <a:rPr lang="en-US" sz="3200" b="1" i="1" u="sng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I</a:t>
            </a:r>
            <a:r>
              <a:rPr lang="en-US" sz="3200" b="1" i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 want to be?”</a:t>
            </a:r>
          </a:p>
          <a:p>
            <a:pPr>
              <a:buClrTx/>
              <a:buSzPct val="86000"/>
              <a:buFont typeface="Wingdings" panose="05000000000000000000" pitchFamily="2" charset="2"/>
              <a:buChar char="§"/>
            </a:pPr>
            <a:endParaRPr lang="en-US" sz="1400" b="1" i="1" cap="none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>
              <a:buClrTx/>
              <a:buSzPct val="86000"/>
              <a:buFont typeface="Wingdings" panose="05000000000000000000" pitchFamily="2" charset="2"/>
              <a:buChar char="§"/>
            </a:pPr>
            <a:r>
              <a:rPr lang="en-US" sz="32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List what is your                       </a:t>
            </a:r>
            <a:r>
              <a:rPr lang="en-US" sz="3200" b="1" u="sng" cap="none" dirty="0">
                <a:solidFill>
                  <a:srgbClr val="9A0000"/>
                </a:solidFill>
                <a:latin typeface="Narkisim" panose="020B0604020202020204" charset="-79"/>
                <a:cs typeface="Narkisim" panose="020B0604020202020204" charset="-79"/>
              </a:rPr>
              <a:t>Created Identity</a:t>
            </a:r>
            <a:r>
              <a:rPr lang="en-US" sz="32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,                          and review it often!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pic>
        <p:nvPicPr>
          <p:cNvPr id="10" name="Picture 2" descr="C:\Users\Brenda\AppData\Local\Microsoft\Windows\Temporary Internet Files\Content.IE5\HGY66W5H\MP900446475[1].jpg">
            <a:extLst>
              <a:ext uri="{FF2B5EF4-FFF2-40B4-BE49-F238E27FC236}">
                <a16:creationId xmlns:a16="http://schemas.microsoft.com/office/drawing/2014/main" id="{9AEB4BED-5C89-4C9B-8E1E-910252455DCB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2936" y="1612683"/>
            <a:ext cx="2496756" cy="3756759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261A-73CB-4D71-8140-FD80A83B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DBB9-FE7B-4805-8957-41942FB042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9191" y="1967023"/>
            <a:ext cx="8516680" cy="12998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cap="none" dirty="0">
                <a:latin typeface="Narkisim" panose="020B0604020202020204" charset="-79"/>
                <a:cs typeface="Narkisim" panose="020B0604020202020204" charset="-79"/>
              </a:rPr>
              <a:t>Always Know Who </a:t>
            </a:r>
            <a:r>
              <a:rPr lang="en-US" sz="3200" b="1" u="sng" cap="none" dirty="0">
                <a:latin typeface="Narkisim" panose="020B0604020202020204" charset="-79"/>
                <a:cs typeface="Narkisim" panose="020B0604020202020204" charset="-79"/>
              </a:rPr>
              <a:t>Is</a:t>
            </a:r>
            <a:r>
              <a:rPr lang="en-US" sz="3200" b="1" cap="none" dirty="0">
                <a:latin typeface="Narkisim" panose="020B0604020202020204" charset="-79"/>
                <a:cs typeface="Narkisim" panose="020B0604020202020204" charset="-79"/>
              </a:rPr>
              <a:t> And </a:t>
            </a:r>
            <a:r>
              <a:rPr lang="en-US" sz="3200" b="1" u="sng" cap="none" dirty="0">
                <a:latin typeface="Narkisim" panose="020B0604020202020204" charset="-79"/>
                <a:cs typeface="Narkisim" panose="020B0604020202020204" charset="-79"/>
              </a:rPr>
              <a:t>Isn’t</a:t>
            </a:r>
            <a:r>
              <a:rPr lang="en-US" sz="3200" b="1" cap="none" dirty="0">
                <a:latin typeface="Narkisim" panose="020B0604020202020204" charset="-79"/>
                <a:cs typeface="Narkisim" panose="020B0604020202020204" charset="-79"/>
              </a:rPr>
              <a:t> </a:t>
            </a:r>
          </a:p>
          <a:p>
            <a:pPr marL="0" indent="0" algn="ctr">
              <a:buNone/>
            </a:pPr>
            <a:r>
              <a:rPr lang="en-US" sz="3200" b="1" cap="none" dirty="0">
                <a:latin typeface="Narkisim" panose="020B0604020202020204" charset="-79"/>
                <a:cs typeface="Narkisim" panose="020B0604020202020204" charset="-79"/>
              </a:rPr>
              <a:t>on Your Personal Board of Directors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47D56C-76DC-4303-8794-D16BEF7E49E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869123" y="3389906"/>
            <a:ext cx="5776815" cy="2025502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76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1797"/>
            <a:ext cx="10396882" cy="115814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live and work with Mojo!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8131"/>
            <a:ext cx="10396882" cy="3797933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endParaRPr lang="en-US" sz="1400" dirty="0"/>
          </a:p>
          <a:p>
            <a:pPr>
              <a:spcBef>
                <a:spcPts val="0"/>
              </a:spcBef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  <a:defRPr/>
            </a:pPr>
            <a:r>
              <a:rPr lang="en-US" sz="3200" b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The </a:t>
            </a:r>
            <a:r>
              <a:rPr lang="en-US" sz="3200" b="1" i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Life Can Be Annoying </a:t>
            </a:r>
            <a:r>
              <a:rPr lang="en-US" sz="3200" b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quiz!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  <a:defRPr/>
            </a:pPr>
            <a:endParaRPr lang="en-US" sz="2600" b="1" cap="none" dirty="0">
              <a:solidFill>
                <a:srgbClr val="1E0B00"/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  <a:defRPr/>
            </a:pPr>
            <a:r>
              <a:rPr lang="en-US" sz="2800" b="1" i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“Sounds like life to me.”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  <a:defRPr/>
            </a:pPr>
            <a:endParaRPr lang="en-US" sz="2800" b="1" cap="none" dirty="0">
              <a:solidFill>
                <a:srgbClr val="1E0B00"/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88000"/>
              <a:buFont typeface="Wingdings" panose="05000000000000000000" pitchFamily="2" charset="2"/>
              <a:buChar char="§"/>
              <a:defRPr/>
            </a:pPr>
            <a:r>
              <a:rPr lang="en-US" sz="2800" b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Reality:</a:t>
            </a:r>
            <a:r>
              <a:rPr lang="en-US" sz="2800" b="1" i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 People are drawn to                                                                                                                                                            being around happy people.                                                                                     </a:t>
            </a:r>
            <a:r>
              <a:rPr lang="en-US" sz="1200" b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(DIENER &amp; BISWAS-DIENER, </a:t>
            </a:r>
            <a:r>
              <a:rPr lang="en-US" sz="1200" b="1" i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HAPPINESS: UNLOCKING THE MYSTERIES                                                                                                                                                          OF PSYCHOLOGICAL WEALTH</a:t>
            </a:r>
            <a:r>
              <a:rPr lang="en-US" sz="1200" b="1" cap="none" dirty="0">
                <a:solidFill>
                  <a:srgbClr val="1E0B00"/>
                </a:solidFill>
                <a:latin typeface="Narkisim" panose="020B0604020202020204" charset="-79"/>
                <a:cs typeface="Narkisim" panose="020B0604020202020204" charset="-79"/>
              </a:rPr>
              <a:t>, 2008)</a:t>
            </a:r>
          </a:p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3F17B0A-2E1E-4F62-B699-3E18F469CD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b="7131"/>
          <a:stretch/>
        </p:blipFill>
        <p:spPr>
          <a:xfrm>
            <a:off x="6792995" y="1796324"/>
            <a:ext cx="3444597" cy="3561546"/>
          </a:xfrm>
        </p:spPr>
      </p:pic>
    </p:spTree>
    <p:extLst>
      <p:ext uri="{BB962C8B-B14F-4D97-AF65-F5344CB8AC3E}">
        <p14:creationId xmlns:p14="http://schemas.microsoft.com/office/powerpoint/2010/main" val="32302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122590"/>
            <a:ext cx="10504436" cy="115814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9A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Mojo</a:t>
            </a:r>
            <a:r>
              <a:rPr lang="en-US" sz="44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rgbClr val="F6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Nojo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(</a:t>
            </a:r>
            <a:r>
              <a:rPr lang="en-US" sz="1400" b="1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MARSHALL GOLDSMITH, MOJO:  HOW TO GET IT, HOW TO KEEP IT,  HOW TO GET IT BACK IF YOU LOSE IT, 2009)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6073" y="1374170"/>
            <a:ext cx="5198441" cy="4153794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Tx/>
              <a:defRPr/>
            </a:pPr>
            <a:endParaRPr lang="en-US" sz="800" b="1" cap="none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Take responsibility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Move forward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Run the extra mile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Love doing it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Appreciate opportunities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Make the best of it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Inspirational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Grateful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Curious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Caring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Zest for life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Awake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374170"/>
            <a:ext cx="5086538" cy="4153794"/>
          </a:xfrm>
          <a:solidFill>
            <a:srgbClr val="B8AD96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Tx/>
              <a:buSzPct val="130000"/>
              <a:defRPr/>
            </a:pPr>
            <a:endParaRPr lang="en-US" sz="800" b="1" cap="none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Play the victim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March in place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Satisfied with the minimum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Feel obligated to do it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Tolerate requirements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Endure it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Painful to be around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Resentful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Uninterested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Indifferent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Zombie-like</a:t>
            </a:r>
          </a:p>
          <a:p>
            <a:pPr>
              <a:lnSpc>
                <a:spcPct val="90000"/>
              </a:lnSpc>
              <a:buClr>
                <a:schemeClr val="accent5">
                  <a:lumMod val="10000"/>
                </a:schemeClr>
              </a:buClr>
              <a:buSzPct val="80000"/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Asleep</a:t>
            </a:r>
          </a:p>
          <a:p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3C50061-A4CC-4918-B96D-FDCE5AFF7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780" y="3835255"/>
            <a:ext cx="2316163" cy="1676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19551" y="1724173"/>
            <a:ext cx="4168998" cy="3349256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US" sz="3200" b="1" cap="none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3200" b="1" cap="none" dirty="0">
                <a:latin typeface="Narkisim" panose="020E0502050101010101" pitchFamily="34" charset="-79"/>
                <a:cs typeface="Narkisim" panose="020E0502050101010101" pitchFamily="34" charset="-79"/>
              </a:rPr>
              <a:t>Recognize when you are getting grumpy and ask, </a:t>
            </a:r>
            <a:r>
              <a:rPr lang="en-US" sz="3200" b="1" cap="none" dirty="0">
                <a:solidFill>
                  <a:srgbClr val="9A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“What do I need?”</a:t>
            </a:r>
          </a:p>
          <a:p>
            <a:pPr marL="0" indent="0">
              <a:buSzPct val="100000"/>
              <a:buNone/>
            </a:pPr>
            <a:endParaRPr lang="en-US" sz="1200" b="1" cap="none" dirty="0">
              <a:solidFill>
                <a:srgbClr val="9A000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35" y="1376433"/>
            <a:ext cx="3663157" cy="40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4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D1B0-2EFB-4722-B716-51526C11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5E0D0-740B-4D04-AFB1-B8E046B385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2488" y="2058738"/>
            <a:ext cx="5088714" cy="3311189"/>
          </a:xfrm>
          <a:solidFill>
            <a:srgbClr val="FFC000"/>
          </a:solidFill>
        </p:spPr>
        <p:txBody>
          <a:bodyPr/>
          <a:lstStyle/>
          <a:p>
            <a:pPr>
              <a:buClr>
                <a:srgbClr val="C00000"/>
              </a:buClr>
              <a:defRPr/>
            </a:pPr>
            <a:endParaRPr lang="en-US" b="1" cap="none" dirty="0">
              <a:solidFill>
                <a:schemeClr val="accent5">
                  <a:lumMod val="10000"/>
                </a:schemeClr>
              </a:solidFill>
              <a:latin typeface="Narkisim" panose="020B0604020202020204" charset="-79"/>
              <a:cs typeface="Narkisim" panose="020B0604020202020204" charset="-79"/>
            </a:endParaRPr>
          </a:p>
          <a:p>
            <a:pPr algn="ctr">
              <a:buClr>
                <a:srgbClr val="C00000"/>
              </a:buClr>
              <a:buSzPct val="93000"/>
              <a:buFont typeface="Wingdings" panose="05000000000000000000" pitchFamily="2" charset="2"/>
              <a:buChar char="§"/>
              <a:defRPr/>
            </a:pPr>
            <a:r>
              <a:rPr lang="en-US" sz="3600" b="1" cap="none" dirty="0">
                <a:solidFill>
                  <a:schemeClr val="accent5">
                    <a:lumMod val="10000"/>
                  </a:schemeClr>
                </a:solidFill>
                <a:latin typeface="Narkisim" panose="020B0604020202020204" charset="-79"/>
                <a:cs typeface="Narkisim" panose="020B0604020202020204" charset="-79"/>
              </a:rPr>
              <a:t>Take Tony’s advice!</a:t>
            </a:r>
          </a:p>
          <a:p>
            <a:pPr marL="0" indent="0" algn="ctr">
              <a:buClr>
                <a:srgbClr val="C00000"/>
              </a:buClr>
              <a:buSzPct val="93000"/>
              <a:buNone/>
              <a:defRPr/>
            </a:pPr>
            <a:r>
              <a:rPr lang="en-US" sz="3600" b="1" i="1" cap="none" dirty="0">
                <a:solidFill>
                  <a:srgbClr val="C00000"/>
                </a:solidFill>
                <a:latin typeface="Narkisim" panose="020B0604020202020204" charset="-79"/>
                <a:cs typeface="Narkisim" panose="020B0604020202020204" charset="-79"/>
              </a:rPr>
              <a:t>Stability</a:t>
            </a:r>
          </a:p>
          <a:p>
            <a:pPr marL="0" indent="0" algn="ctr">
              <a:buClr>
                <a:srgbClr val="C00000"/>
              </a:buClr>
              <a:buSzPct val="93000"/>
              <a:buNone/>
              <a:defRPr/>
            </a:pPr>
            <a:r>
              <a:rPr lang="en-US" sz="3600" b="1" i="1" cap="none" dirty="0">
                <a:solidFill>
                  <a:srgbClr val="C00000"/>
                </a:solidFill>
                <a:latin typeface="Narkisim" panose="020B0604020202020204" charset="-79"/>
                <a:cs typeface="Narkisim" panose="020B0604020202020204" charset="-79"/>
              </a:rPr>
              <a:t>Novelty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D93E78-391E-455A-929A-1A20ADB38B5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622939" y="2058737"/>
            <a:ext cx="3384500" cy="3311189"/>
          </a:xfrm>
          <a:prstGeom prst="rect">
            <a:avLst/>
          </a:prstGeom>
          <a:ln>
            <a:solidFill>
              <a:schemeClr val="accent5">
                <a:lumMod val="10000"/>
              </a:schemeClr>
            </a:solidFill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CD25301-B008-490F-A980-5136851B61F1}"/>
              </a:ext>
            </a:extLst>
          </p:cNvPr>
          <p:cNvSpPr>
            <a:spLocks noChangeArrowheads="1"/>
          </p:cNvSpPr>
          <p:nvPr/>
        </p:nvSpPr>
        <p:spPr bwMode="auto">
          <a:xfrm rot="21276927">
            <a:off x="4402173" y="5169224"/>
            <a:ext cx="7292382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9A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Narkisim" panose="020B0604020202020204" charset="-79"/>
                <a:cs typeface="Narkisim" panose="020B0604020202020204" charset="-79"/>
              </a:rPr>
              <a:t>Stretch that comfort zone…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u="sng" dirty="0">
                <a:solidFill>
                  <a:srgbClr val="C00000"/>
                </a:solidFill>
                <a:latin typeface="Narkisim" panose="020B0604020202020204" charset="-79"/>
                <a:cs typeface="Narkisim" panose="020B0604020202020204" charset="-79"/>
              </a:rPr>
              <a:t>It will elevate your mood, and your comfort zone will grow!</a:t>
            </a:r>
            <a:endParaRPr lang="en-US" altLang="en-US" sz="2400" b="1" dirty="0">
              <a:solidFill>
                <a:srgbClr val="C00000"/>
              </a:solidFill>
              <a:latin typeface="Narkisim" panose="020B0604020202020204" charset="-79"/>
              <a:cs typeface="Narkisim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76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496F-3F93-4FE2-BFBD-A671CE84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38F8-A993-4F58-9C3F-9CFF860CB9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283" y="2064086"/>
            <a:ext cx="5088714" cy="3311189"/>
          </a:xfrm>
          <a:solidFill>
            <a:srgbClr val="FFC000"/>
          </a:solidFill>
        </p:spPr>
        <p:txBody>
          <a:bodyPr>
            <a:normAutofit/>
          </a:bodyPr>
          <a:lstStyle/>
          <a:p>
            <a:endParaRPr lang="en-US" altLang="en-US" sz="2400" b="1" dirty="0">
              <a:latin typeface="Narkisim" panose="020B0604020202020204" charset="-79"/>
              <a:cs typeface="Narkisim" panose="020B0604020202020204" charset="-79"/>
            </a:endParaRPr>
          </a:p>
          <a:p>
            <a:pPr>
              <a:buSzPct val="92000"/>
              <a:buFont typeface="Wingdings" panose="05000000000000000000" pitchFamily="2" charset="2"/>
              <a:buChar char="§"/>
            </a:pPr>
            <a:r>
              <a:rPr lang="en-US" altLang="en-US" sz="4400" b="1" dirty="0">
                <a:latin typeface="Narkisim" panose="020B0604020202020204" charset="-79"/>
                <a:cs typeface="Narkisim" panose="020B0604020202020204" charset="-79"/>
              </a:rPr>
              <a:t>The PSU                             HUG STUDY!</a:t>
            </a:r>
            <a:r>
              <a:rPr lang="en-US" altLang="en-US" sz="4400" dirty="0">
                <a:latin typeface="Narkisim" panose="020B0604020202020204" charset="-79"/>
                <a:cs typeface="Narkisim" panose="020B0604020202020204" charset="-79"/>
              </a:rPr>
              <a:t>                      </a:t>
            </a:r>
            <a:r>
              <a:rPr lang="en-US" altLang="en-US" sz="1200" b="1" dirty="0">
                <a:latin typeface="Narkisim" panose="020B0604020202020204" charset="-79"/>
                <a:cs typeface="Narkisim" panose="020B0604020202020204" charset="-79"/>
              </a:rPr>
              <a:t>(Chipman, Eastern Psychology Association,                                                 Penn State University)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3B7CDC7-105D-4B99-9D2D-B30534788D4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11488" b="14046"/>
          <a:stretch>
            <a:fillRect/>
          </a:stretch>
        </p:blipFill>
        <p:spPr bwMode="auto">
          <a:xfrm>
            <a:off x="6643492" y="1843940"/>
            <a:ext cx="2872648" cy="36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9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7" y="545337"/>
            <a:ext cx="10155268" cy="1041991"/>
          </a:xfrm>
          <a:gradFill flip="none" rotWithShape="1">
            <a:gsLst>
              <a:gs pos="0">
                <a:srgbClr val="B8AD96"/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AC9F86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B0604020202020204" charset="-79"/>
                <a:cs typeface="Narkisim" panose="020B0604020202020204" charset="-79"/>
              </a:rPr>
              <a:t>Recalculating!  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5527" y="1959483"/>
            <a:ext cx="5088714" cy="3311189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endParaRPr lang="en-US" b="1" cap="none" dirty="0">
              <a:solidFill>
                <a:schemeClr val="accent2">
                  <a:lumMod val="40000"/>
                  <a:lumOff val="6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ctr">
              <a:buNone/>
            </a:pPr>
            <a:r>
              <a:rPr lang="en-US" sz="4000" b="1" cap="none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What is </a:t>
            </a:r>
            <a:r>
              <a:rPr lang="en-US" sz="4000" b="1" u="sng" cap="none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one point</a:t>
            </a:r>
            <a:r>
              <a:rPr lang="en-US" sz="4000" b="1" cap="none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          that will stick with you from this session?</a:t>
            </a:r>
          </a:p>
          <a:p>
            <a:endParaRPr lang="en-US" dirty="0"/>
          </a:p>
        </p:txBody>
      </p:sp>
      <p:pic>
        <p:nvPicPr>
          <p:cNvPr id="6" name="Picture 5" descr="A picture containing person, sitting, small, outdoor&#10;&#10;Description generated with high confidence">
            <a:extLst>
              <a:ext uri="{FF2B5EF4-FFF2-40B4-BE49-F238E27FC236}">
                <a16:creationId xmlns:a16="http://schemas.microsoft.com/office/drawing/2014/main" id="{CFCCBD59-9AD6-42F3-B76D-0CAD7524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85" y="2173531"/>
            <a:ext cx="4762500" cy="28830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89" y="744279"/>
            <a:ext cx="9449017" cy="877622"/>
          </a:xfrm>
          <a:solidFill>
            <a:srgbClr val="FFC0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4800" b="1" dirty="0">
                <a:solidFill>
                  <a:schemeClr val="tx1"/>
                </a:solidFill>
                <a:latin typeface="Narkisim" panose="020B0604020202020204" charset="-79"/>
                <a:cs typeface="Narkisim" panose="020B0604020202020204" charset="-79"/>
              </a:rPr>
              <a:t>A Closing challenge…</a:t>
            </a:r>
            <a:endParaRPr lang="en-US" sz="4800" b="1" dirty="0">
              <a:solidFill>
                <a:schemeClr val="tx1"/>
              </a:solidFill>
              <a:latin typeface="Narkisim" panose="020B0604020202020204" charset="-79"/>
              <a:cs typeface="Narkisim" panose="020B060402020202020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3390" y="1881444"/>
            <a:ext cx="5088714" cy="347304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endParaRPr lang="en-US" sz="3600" b="1" cap="none" dirty="0">
              <a:solidFill>
                <a:schemeClr val="accent2">
                  <a:lumMod val="40000"/>
                  <a:lumOff val="6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3600" b="1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On a daily basis,                      learn to                   </a:t>
            </a:r>
            <a:r>
              <a:rPr lang="en-US" sz="3600" b="1" u="sng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Enjoy the Glazed Donut!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en-US" sz="700" b="1" u="sng" cap="none" dirty="0">
              <a:solidFill>
                <a:schemeClr val="accent2">
                  <a:lumMod val="40000"/>
                  <a:lumOff val="6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en-US" sz="1100" b="1" cap="none" dirty="0">
              <a:solidFill>
                <a:schemeClr val="accent2">
                  <a:lumMod val="40000"/>
                  <a:lumOff val="6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1600" b="1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(</a:t>
            </a:r>
            <a:r>
              <a:rPr lang="en-US" sz="1600" b="1" cap="none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Diener</a:t>
            </a:r>
            <a:r>
              <a:rPr lang="en-US" sz="1600" b="1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&amp; Biswas-</a:t>
            </a:r>
            <a:r>
              <a:rPr lang="en-US" sz="1600" b="1" cap="none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Diener</a:t>
            </a:r>
            <a:r>
              <a:rPr lang="en-US" sz="1600" b="1" cap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, 2008)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46AC3-1770-4C8B-A6F1-581F439A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431" y="1977137"/>
            <a:ext cx="4190975" cy="325896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949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D7BE-3C8F-4F47-B5C0-F45E33A7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338264"/>
            <a:ext cx="8153400" cy="5489575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ED82F-036E-4324-9974-77A241EC0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9"/>
          <a:stretch>
            <a:fillRect/>
          </a:stretch>
        </p:blipFill>
        <p:spPr bwMode="auto">
          <a:xfrm rot="21369066">
            <a:off x="2493965" y="1334718"/>
            <a:ext cx="4067175" cy="289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1DCF82-5785-41D1-ACED-1F8391D9E7B2}"/>
              </a:ext>
            </a:extLst>
          </p:cNvPr>
          <p:cNvSpPr/>
          <p:nvPr/>
        </p:nvSpPr>
        <p:spPr>
          <a:xfrm rot="21019326">
            <a:off x="5562390" y="2214871"/>
            <a:ext cx="3100528" cy="1569660"/>
          </a:xfrm>
          <a:prstGeom prst="rect">
            <a:avLst/>
          </a:prstGeom>
          <a:solidFill>
            <a:schemeClr val="accent2"/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latin typeface="Narkisim" panose="020B0604020202020204" charset="-79"/>
                <a:cs typeface="Narkisim" panose="020B0604020202020204" charset="-79"/>
              </a:rPr>
              <a:t>Introducing…</a:t>
            </a:r>
          </a:p>
          <a:p>
            <a:pPr algn="ctr">
              <a:defRPr/>
            </a:pPr>
            <a:r>
              <a:rPr lang="en-US" sz="3200" b="1" dirty="0">
                <a:ln w="50800"/>
                <a:latin typeface="Narkisim" panose="020B0604020202020204" charset="-79"/>
                <a:cs typeface="Narkisim" panose="020B0604020202020204" charset="-79"/>
              </a:rPr>
              <a:t>The</a:t>
            </a:r>
            <a:r>
              <a:rPr lang="en-US" sz="3200" b="1" i="1" dirty="0">
                <a:ln w="50800"/>
                <a:latin typeface="Narkisim" panose="020B0604020202020204" charset="-79"/>
                <a:cs typeface="Narkisim" panose="020B0604020202020204" charset="-79"/>
              </a:rPr>
              <a:t> </a:t>
            </a:r>
            <a:r>
              <a:rPr lang="en-US" sz="3200" b="1" dirty="0" err="1">
                <a:ln w="50800"/>
                <a:latin typeface="Narkisim" panose="020B0604020202020204" charset="-79"/>
                <a:cs typeface="Narkisim" panose="020B0604020202020204" charset="-79"/>
              </a:rPr>
              <a:t>Romantimatic</a:t>
            </a:r>
            <a:endParaRPr lang="en-US" sz="3200" b="1" dirty="0">
              <a:ln w="50800"/>
              <a:latin typeface="Narkisim" panose="020B0604020202020204" charset="-79"/>
              <a:cs typeface="Narkisim" panose="020B0604020202020204" charset="-79"/>
            </a:endParaRPr>
          </a:p>
          <a:p>
            <a:pPr algn="ctr">
              <a:defRPr/>
            </a:pPr>
            <a:r>
              <a:rPr lang="en-US" sz="3200" b="1" i="1" dirty="0">
                <a:ln w="50800"/>
                <a:latin typeface="Narkisim" panose="020B0604020202020204" charset="-79"/>
                <a:cs typeface="Narkisim" panose="020B0604020202020204" charset="-79"/>
              </a:rPr>
              <a:t> </a:t>
            </a:r>
            <a:r>
              <a:rPr lang="en-US" sz="3200" b="1" dirty="0">
                <a:ln w="50800"/>
                <a:latin typeface="Narkisim" panose="020B0604020202020204" charset="-79"/>
                <a:cs typeface="Narkisim" panose="020B0604020202020204" charset="-79"/>
              </a:rPr>
              <a:t>App!</a:t>
            </a:r>
            <a:r>
              <a:rPr lang="en-US" sz="3200" b="1" i="1" dirty="0">
                <a:ln w="5080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0C717B-9D44-4D01-8712-2917C3305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3" b="30022"/>
          <a:stretch>
            <a:fillRect/>
          </a:stretch>
        </p:blipFill>
        <p:spPr bwMode="auto">
          <a:xfrm rot="21369066">
            <a:off x="2659386" y="4216710"/>
            <a:ext cx="4054475" cy="214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625E8092-E044-4CED-A2C3-E9D1C3662800}"/>
              </a:ext>
            </a:extLst>
          </p:cNvPr>
          <p:cNvSpPr/>
          <p:nvPr/>
        </p:nvSpPr>
        <p:spPr bwMode="auto">
          <a:xfrm rot="20982629">
            <a:off x="7781926" y="3144839"/>
            <a:ext cx="492125" cy="407987"/>
          </a:xfrm>
          <a:prstGeom prst="heart">
            <a:avLst/>
          </a:prstGeom>
          <a:solidFill>
            <a:srgbClr val="FE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D76393-E186-476D-903A-809D8C99EB94}"/>
              </a:ext>
            </a:extLst>
          </p:cNvPr>
          <p:cNvSpPr txBox="1">
            <a:spLocks/>
          </p:cNvSpPr>
          <p:nvPr/>
        </p:nvSpPr>
        <p:spPr>
          <a:xfrm>
            <a:off x="644238" y="74428"/>
            <a:ext cx="10396882" cy="101009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none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B0604020202020204" charset="-79"/>
                <a:cs typeface="Narkisim" panose="020B0604020202020204" charset="-79"/>
              </a:rPr>
              <a:t>Helpful Information… </a:t>
            </a:r>
          </a:p>
        </p:txBody>
      </p:sp>
    </p:spTree>
    <p:extLst>
      <p:ext uri="{BB962C8B-B14F-4D97-AF65-F5344CB8AC3E}">
        <p14:creationId xmlns:p14="http://schemas.microsoft.com/office/powerpoint/2010/main" val="15865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405670"/>
            <a:ext cx="12192000" cy="14523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000" b="1" dirty="0"/>
              <a:t> LinkedIn: Brenda Clark Hamilton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4000" b="1" dirty="0"/>
              <a:t>Facebook: facebook.com/</a:t>
            </a:r>
            <a:r>
              <a:rPr lang="en-US" sz="4000" b="1" dirty="0" err="1"/>
              <a:t>BrendaClarkHamilton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2839"/>
          <a:stretch/>
        </p:blipFill>
        <p:spPr>
          <a:xfrm>
            <a:off x="1010927" y="0"/>
            <a:ext cx="9789647" cy="54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E0B70E7-0A4E-4D32-A97B-2D601ECE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4416"/>
            <a:ext cx="6714459" cy="794016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cap="none">
                <a:solidFill>
                  <a:schemeClr val="tx1"/>
                </a:solidFill>
              </a:rPr>
              <a:t>I am truly honored to be here.</a:t>
            </a:r>
            <a:endParaRPr lang="en-US" sz="4800" cap="none" dirty="0">
              <a:solidFill>
                <a:schemeClr val="tx1"/>
              </a:solidFill>
            </a:endParaRPr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807A4F8D-11B5-4C90-97C3-22A9F32FA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4" t="10605" r="8091"/>
          <a:stretch/>
        </p:blipFill>
        <p:spPr>
          <a:xfrm>
            <a:off x="7505181" y="139356"/>
            <a:ext cx="3235922" cy="2531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5DEB60D-981A-478F-B8D5-8625CA410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1143" r="24977" b="11169"/>
          <a:stretch>
            <a:fillRect/>
          </a:stretch>
        </p:blipFill>
        <p:spPr bwMode="auto">
          <a:xfrm>
            <a:off x="7505180" y="2753832"/>
            <a:ext cx="3235923" cy="2806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9B571C-0378-46B0-9586-3ABA04F01FF7}"/>
              </a:ext>
            </a:extLst>
          </p:cNvPr>
          <p:cNvSpPr txBox="1">
            <a:spLocks/>
          </p:cNvSpPr>
          <p:nvPr/>
        </p:nvSpPr>
        <p:spPr>
          <a:xfrm>
            <a:off x="685800" y="1095154"/>
            <a:ext cx="6714459" cy="44656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" b="1" cap="none" dirty="0">
              <a:latin typeface="Narkisim" panose="020B0604020202020204" charset="-79"/>
              <a:cs typeface="Narkisim" panose="020B0604020202020204" charset="-79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“The National Association of State Personnel Executives was established in 1977 to </a:t>
            </a:r>
            <a:r>
              <a:rPr lang="en-US" sz="2800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enhance communication and exchange of information</a:t>
            </a:r>
            <a:r>
              <a:rPr lang="en-US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among state government personnel executives across the country. NASPE provides a </a:t>
            </a:r>
            <a:r>
              <a:rPr lang="en-US" sz="2800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collaborative forum for state HR leaders to share effective leading practices… focused on developing an effective state workforce</a:t>
            </a:r>
            <a:r>
              <a:rPr lang="en-US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. NASPE provides </a:t>
            </a:r>
            <a:r>
              <a:rPr lang="en-US" sz="2800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educational resources</a:t>
            </a:r>
            <a:r>
              <a:rPr lang="en-US" sz="28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 for its members and a forum to share best practices…through meetings, publications, surveys, and online discussion forums.”</a:t>
            </a:r>
          </a:p>
        </p:txBody>
      </p:sp>
    </p:spTree>
    <p:extLst>
      <p:ext uri="{BB962C8B-B14F-4D97-AF65-F5344CB8AC3E}">
        <p14:creationId xmlns:p14="http://schemas.microsoft.com/office/powerpoint/2010/main" val="40930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744" y="499730"/>
            <a:ext cx="9288266" cy="1041989"/>
          </a:xfr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600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RECALCULATING!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9743" y="1939198"/>
            <a:ext cx="5439279" cy="3241964"/>
          </a:xfrm>
          <a:gradFill flip="none" rotWithShape="1">
            <a:gsLst>
              <a:gs pos="0">
                <a:srgbClr val="B40000">
                  <a:shade val="30000"/>
                  <a:satMod val="115000"/>
                </a:srgbClr>
              </a:gs>
              <a:gs pos="50000">
                <a:srgbClr val="B40000">
                  <a:shade val="67500"/>
                  <a:satMod val="115000"/>
                </a:srgbClr>
              </a:gs>
              <a:gs pos="100000">
                <a:srgbClr val="B4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buClrTx/>
              <a:buSzPct val="101000"/>
              <a:buFont typeface="+mj-lt"/>
              <a:buAutoNum type="romanUcPeriod"/>
              <a:defRPr/>
            </a:pPr>
            <a:endParaRPr lang="en-US" sz="2400" b="1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ClrTx/>
              <a:buSzPct val="101000"/>
              <a:buNone/>
              <a:defRPr/>
            </a:pPr>
            <a:r>
              <a:rPr lang="en-US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SKILLS FOR WHEN               LIFE’S GPS TAKES AN UNEXPECTED TURN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F3A3CC6-C252-475A-8358-D905568D44F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82" y="1861887"/>
            <a:ext cx="3645128" cy="34081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37927-A1BB-40B0-887E-7713432B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89233"/>
            <a:ext cx="10396882" cy="868305"/>
          </a:xfrm>
          <a:solidFill>
            <a:srgbClr val="F6BB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We’ve all been there…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1240F14-2CD3-4471-83A4-1E2018CF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r="30028"/>
          <a:stretch/>
        </p:blipFill>
        <p:spPr bwMode="auto">
          <a:xfrm>
            <a:off x="6060648" y="1297573"/>
            <a:ext cx="5022035" cy="4131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0F575-EA89-41FA-95D2-F7142C3A1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1" r="6953" b="5786"/>
          <a:stretch/>
        </p:blipFill>
        <p:spPr>
          <a:xfrm>
            <a:off x="728330" y="1297573"/>
            <a:ext cx="5170025" cy="223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7C5F1E-9D7F-4D27-B0C8-BE59C27AEE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1" b="8943"/>
          <a:stretch/>
        </p:blipFill>
        <p:spPr>
          <a:xfrm>
            <a:off x="728330" y="3533507"/>
            <a:ext cx="5170025" cy="2394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05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3BFD-058C-41D9-B814-21C3E182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10" y="276446"/>
            <a:ext cx="5088714" cy="1626781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B0604020202020204" charset="-79"/>
                <a:cs typeface="Narkisim" panose="020B0604020202020204" charset="-79"/>
              </a:rPr>
              <a:t>Four Strategies for Navigating </a:t>
            </a:r>
            <a:br>
              <a:rPr lang="en-US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B0604020202020204" charset="-79"/>
                <a:cs typeface="Narkisim" panose="020B0604020202020204" charset="-79"/>
              </a:rPr>
            </a:br>
            <a:r>
              <a:rPr lang="en-US" sz="36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B0604020202020204" charset="-79"/>
                <a:cs typeface="Narkisim" panose="020B0604020202020204" charset="-79"/>
              </a:rPr>
              <a:t>Your Work and Life…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7B274-F665-4A11-8F2B-8C9E982B2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9810" y="1977656"/>
            <a:ext cx="5088714" cy="3476161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600" b="1" cap="none" dirty="0">
              <a:latin typeface="Narkisim" panose="020B0604020202020204" charset="-79"/>
              <a:cs typeface="Narkisim" panose="020B0604020202020204" charset="-79"/>
            </a:endParaRPr>
          </a:p>
          <a:p>
            <a:pPr marL="0" indent="0" algn="ctr">
              <a:buNone/>
            </a:pPr>
            <a:r>
              <a:rPr lang="en-US" sz="3600" b="1" cap="none" dirty="0">
                <a:latin typeface="Narkisim" panose="020B0604020202020204" charset="-79"/>
                <a:cs typeface="Narkisim" panose="020B0604020202020204" charset="-79"/>
              </a:rPr>
              <a:t>…including any unexpected turns,            with wisdom, resilience, creativity, and a                     can-do attitude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1BD1B-3C32-46F7-AB78-9CAEA4B5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288" y="276446"/>
            <a:ext cx="3520611" cy="5177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30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0994"/>
            <a:ext cx="10396882" cy="111641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cap="none" dirty="0"/>
              <a:t>1.  CREATE A STRONG MINDSET.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1393" y="2047222"/>
            <a:ext cx="4524616" cy="3311189"/>
          </a:xfrm>
          <a:solidFill>
            <a:srgbClr val="FFC000"/>
          </a:solidFill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endParaRPr lang="en-US" sz="3200" b="1" cap="none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en-US" sz="2400" b="1" cap="none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0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What is your mindset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0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most days?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14" y="2202870"/>
            <a:ext cx="4756608" cy="299989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4791" y="2784765"/>
            <a:ext cx="17526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50800"/>
                <a:solidFill>
                  <a:schemeClr val="accent5">
                    <a:lumMod val="10000"/>
                  </a:schemeClr>
                </a:solidFill>
              </a:rPr>
              <a:t>Bring it on,</a:t>
            </a:r>
          </a:p>
          <a:p>
            <a:pPr algn="ctr" eaLnBrk="1" hangingPunct="1">
              <a:defRPr/>
            </a:pPr>
            <a:r>
              <a:rPr lang="en-US" sz="3200" b="1" dirty="0">
                <a:ln w="50800"/>
                <a:solidFill>
                  <a:schemeClr val="accent5">
                    <a:lumMod val="10000"/>
                  </a:schemeClr>
                </a:solidFill>
              </a:rPr>
              <a:t>Baby!</a:t>
            </a:r>
          </a:p>
        </p:txBody>
      </p:sp>
    </p:spTree>
    <p:extLst>
      <p:ext uri="{BB962C8B-B14F-4D97-AF65-F5344CB8AC3E}">
        <p14:creationId xmlns:p14="http://schemas.microsoft.com/office/powerpoint/2010/main" val="32480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2118"/>
            <a:ext cx="10396882" cy="115814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The Bank Robber Hypothetical</a:t>
            </a:r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*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45674"/>
            <a:ext cx="10396882" cy="36289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defRPr/>
            </a:pPr>
            <a:endParaRPr lang="en-US" sz="1300" b="1" cap="none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sz="33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You walk into a bank. There are 50 other people in the bank. A robber walks in and fires his weapon once. You are shot in the right arm. You were the only person hit by the bullet.  </a:t>
            </a:r>
          </a:p>
          <a:p>
            <a:pPr>
              <a:spcBef>
                <a:spcPts val="600"/>
              </a:spcBef>
              <a:buClr>
                <a:srgbClr val="FF0000"/>
              </a:buClr>
              <a:defRPr/>
            </a:pPr>
            <a:endParaRPr lang="en-US" sz="2400" b="1" cap="none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sz="30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The Big Question:                                                                                  </a:t>
            </a:r>
            <a:r>
              <a:rPr lang="en-US" sz="3300" b="1" i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Were you lucky or unlucky? </a:t>
            </a:r>
            <a:endParaRPr lang="en-US" sz="2800" b="1" i="1" cap="none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>
              <a:spcBef>
                <a:spcPts val="600"/>
              </a:spcBef>
              <a:buClr>
                <a:schemeClr val="tx2">
                  <a:lumMod val="75000"/>
                </a:schemeClr>
              </a:buClr>
              <a:buNone/>
              <a:defRPr/>
            </a:pPr>
            <a:endParaRPr lang="en-US" sz="2100" b="1" cap="none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>
              <a:spcBef>
                <a:spcPts val="600"/>
              </a:spcBef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en-US" sz="18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*</a:t>
            </a:r>
            <a:r>
              <a:rPr lang="en-US" sz="19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From </a:t>
            </a:r>
            <a:r>
              <a:rPr lang="en-US" sz="1900" b="1" i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The Happiness Advantage, </a:t>
            </a:r>
            <a:r>
              <a:rPr lang="en-US" sz="19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Shawn </a:t>
            </a:r>
            <a:r>
              <a:rPr lang="en-US" sz="1900" b="1" cap="none" dirty="0" err="1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Achor</a:t>
            </a:r>
            <a:r>
              <a:rPr lang="en-US" sz="1900" b="1" cap="none" dirty="0">
                <a:solidFill>
                  <a:schemeClr val="accent5">
                    <a:lumMod val="1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, 2010</a:t>
            </a:r>
            <a:endParaRPr lang="en-US" sz="1900" b="1" dirty="0">
              <a:solidFill>
                <a:schemeClr val="accent5">
                  <a:lumMod val="1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endParaRPr lang="en-US" dirty="0"/>
          </a:p>
        </p:txBody>
      </p:sp>
      <p:pic>
        <p:nvPicPr>
          <p:cNvPr id="5" name="Picture 6" descr="C:\Users\Brenda\AppData\Local\Microsoft\Windows\Temporary Internet Files\Content.IE5\OV5V31R2\MC90008438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0509" y="3140108"/>
            <a:ext cx="2971800" cy="210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18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1257</TotalTime>
  <Words>906</Words>
  <Application>Microsoft Office PowerPoint</Application>
  <PresentationFormat>Widescreen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Narkisim</vt:lpstr>
      <vt:lpstr>Calibri</vt:lpstr>
      <vt:lpstr>Arial</vt:lpstr>
      <vt:lpstr>Footlight MT Light</vt:lpstr>
      <vt:lpstr>Wingdings</vt:lpstr>
      <vt:lpstr>Impact</vt:lpstr>
      <vt:lpstr>Main Event</vt:lpstr>
      <vt:lpstr>Recalculating! Skills for when life’s GPS  Takes an Unexpected turn </vt:lpstr>
      <vt:lpstr>PowerPoint Presentation</vt:lpstr>
      <vt:lpstr>PowerPoint Presentation</vt:lpstr>
      <vt:lpstr>I am truly honored to be here.</vt:lpstr>
      <vt:lpstr>RECALCULATING!</vt:lpstr>
      <vt:lpstr>We’ve all been there…</vt:lpstr>
      <vt:lpstr>Four Strategies for Navigating  Your Work and Life…</vt:lpstr>
      <vt:lpstr>1.  CREATE A STRONG MINDSET.</vt:lpstr>
      <vt:lpstr>The Bank Robber Hypothetical*…</vt:lpstr>
      <vt:lpstr>Your mindset absolutely affects  how you handle life’s challenges.</vt:lpstr>
      <vt:lpstr>PowerPoint Presentation</vt:lpstr>
      <vt:lpstr>PowerPoint Presentation</vt:lpstr>
      <vt:lpstr>Most of time, do you see yourself as blessed                                           and fortunate…or always getting the shaft?</vt:lpstr>
      <vt:lpstr>PowerPoint Presentation</vt:lpstr>
      <vt:lpstr>Wake up and say ARG!</vt:lpstr>
      <vt:lpstr>2. Handle change with finesse.</vt:lpstr>
      <vt:lpstr>PowerPoint Presentation</vt:lpstr>
      <vt:lpstr>PowerPoint Presentation</vt:lpstr>
      <vt:lpstr>PowerPoint Presentation</vt:lpstr>
      <vt:lpstr>3. CREATE YOUR OWN IDENTITY.</vt:lpstr>
      <vt:lpstr>PowerPoint Presentation</vt:lpstr>
      <vt:lpstr>PowerPoint Presentation</vt:lpstr>
      <vt:lpstr>  4. live and work with Mojo!</vt:lpstr>
      <vt:lpstr>Mojo vs. Nojo   (MARSHALL GOLDSMITH, MOJO:  HOW TO GET IT, HOW TO KEEP IT,  HOW TO GET IT BACK IF YOU LOSE IT, 2009)</vt:lpstr>
      <vt:lpstr>PowerPoint Presentation</vt:lpstr>
      <vt:lpstr>PowerPoint Presentation</vt:lpstr>
      <vt:lpstr>PowerPoint Presentation</vt:lpstr>
      <vt:lpstr>Recalculating!   </vt:lpstr>
      <vt:lpstr>A Closing challenge…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Book-Smart (IQ) vs.  People-Smart (EQ): The Significant Role of Emotional Intelligence in Career and Life Success</dc:title>
  <dc:creator>Brenda Hamilton</dc:creator>
  <cp:lastModifiedBy>Brenda Hamilton</cp:lastModifiedBy>
  <cp:revision>162</cp:revision>
  <cp:lastPrinted>2018-04-04T21:18:52Z</cp:lastPrinted>
  <dcterms:created xsi:type="dcterms:W3CDTF">2015-06-08T21:11:04Z</dcterms:created>
  <dcterms:modified xsi:type="dcterms:W3CDTF">2018-07-09T14:22:44Z</dcterms:modified>
</cp:coreProperties>
</file>