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619" r:id="rId3"/>
    <p:sldId id="606" r:id="rId4"/>
    <p:sldId id="642" r:id="rId5"/>
    <p:sldId id="643" r:id="rId6"/>
    <p:sldId id="644" r:id="rId7"/>
    <p:sldId id="611" r:id="rId8"/>
    <p:sldId id="661" r:id="rId9"/>
    <p:sldId id="664" r:id="rId10"/>
    <p:sldId id="632" r:id="rId11"/>
    <p:sldId id="633" r:id="rId12"/>
    <p:sldId id="634" r:id="rId13"/>
    <p:sldId id="635" r:id="rId14"/>
    <p:sldId id="659" r:id="rId15"/>
    <p:sldId id="670" r:id="rId16"/>
    <p:sldId id="671" r:id="rId17"/>
    <p:sldId id="640" r:id="rId18"/>
    <p:sldId id="653" r:id="rId19"/>
    <p:sldId id="654" r:id="rId20"/>
    <p:sldId id="655" r:id="rId21"/>
    <p:sldId id="596" r:id="rId22"/>
    <p:sldId id="621" r:id="rId23"/>
    <p:sldId id="627" r:id="rId24"/>
    <p:sldId id="663" r:id="rId25"/>
    <p:sldId id="520" r:id="rId26"/>
    <p:sldId id="667" r:id="rId27"/>
    <p:sldId id="628" r:id="rId28"/>
    <p:sldId id="673" r:id="rId29"/>
    <p:sldId id="665" r:id="rId30"/>
    <p:sldId id="666" r:id="rId31"/>
    <p:sldId id="626" r:id="rId32"/>
    <p:sldId id="566" r:id="rId33"/>
    <p:sldId id="662" r:id="rId34"/>
    <p:sldId id="674" r:id="rId35"/>
    <p:sldId id="675" r:id="rId36"/>
    <p:sldId id="638" r:id="rId37"/>
    <p:sldId id="300" r:id="rId3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882"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E0C86B76-6487-42F1-9C68-0584060A99A0}" type="datetimeFigureOut">
              <a:rPr lang="en-US" smtClean="0"/>
              <a:t>7/18/2018</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7F8ECD78-9D15-452F-8AA4-A91B8940D809}" type="slidenum">
              <a:rPr lang="en-US" smtClean="0"/>
              <a:t>‹#›</a:t>
            </a:fld>
            <a:endParaRPr lang="en-US" dirty="0"/>
          </a:p>
        </p:txBody>
      </p:sp>
    </p:spTree>
    <p:extLst>
      <p:ext uri="{BB962C8B-B14F-4D97-AF65-F5344CB8AC3E}">
        <p14:creationId xmlns:p14="http://schemas.microsoft.com/office/powerpoint/2010/main" val="1278150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A6C156C3-666D-4672-84B5-32153FEBCE28}" type="datetimeFigureOut">
              <a:rPr lang="en-US" smtClean="0"/>
              <a:pPr/>
              <a:t>7/18/2018</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593EF0B3-C47C-4C37-AFDC-CF7B13FCAB1E}" type="slidenum">
              <a:rPr lang="en-US" smtClean="0"/>
              <a:pPr/>
              <a:t>‹#›</a:t>
            </a:fld>
            <a:endParaRPr lang="en-US" dirty="0"/>
          </a:p>
        </p:txBody>
      </p:sp>
    </p:spTree>
    <p:extLst>
      <p:ext uri="{BB962C8B-B14F-4D97-AF65-F5344CB8AC3E}">
        <p14:creationId xmlns:p14="http://schemas.microsoft.com/office/powerpoint/2010/main" val="3570834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3EF0B3-C47C-4C37-AFDC-CF7B13FCAB1E}" type="slidenum">
              <a:rPr lang="en-US" smtClean="0"/>
              <a:pPr/>
              <a:t>19</a:t>
            </a:fld>
            <a:endParaRPr lang="en-US" dirty="0"/>
          </a:p>
        </p:txBody>
      </p:sp>
    </p:spTree>
    <p:extLst>
      <p:ext uri="{BB962C8B-B14F-4D97-AF65-F5344CB8AC3E}">
        <p14:creationId xmlns:p14="http://schemas.microsoft.com/office/powerpoint/2010/main" val="35911678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pSp>
        <p:nvGrpSpPr>
          <p:cNvPr id="2" name="Group 168"/>
          <p:cNvGrpSpPr>
            <a:grpSpLocks/>
          </p:cNvGrpSpPr>
          <p:nvPr/>
        </p:nvGrpSpPr>
        <p:grpSpPr bwMode="auto">
          <a:xfrm>
            <a:off x="0" y="-19050"/>
            <a:ext cx="9144000" cy="6877050"/>
            <a:chOff x="0" y="-12"/>
            <a:chExt cx="5760" cy="4332"/>
          </a:xfrm>
        </p:grpSpPr>
        <p:sp>
          <p:nvSpPr>
            <p:cNvPr id="5" name="Rectangle 163"/>
            <p:cNvSpPr>
              <a:spLocks noChangeArrowheads="1"/>
            </p:cNvSpPr>
            <p:nvPr userDrawn="1"/>
          </p:nvSpPr>
          <p:spPr bwMode="hidden">
            <a:xfrm>
              <a:off x="1104" y="1008"/>
              <a:ext cx="4656" cy="3312"/>
            </a:xfrm>
            <a:prstGeom prst="rect">
              <a:avLst/>
            </a:prstGeom>
            <a:gradFill rotWithShape="0">
              <a:gsLst>
                <a:gs pos="0">
                  <a:schemeClr val="bg2"/>
                </a:gs>
                <a:gs pos="50000">
                  <a:schemeClr val="bg1"/>
                </a:gs>
                <a:gs pos="100000">
                  <a:schemeClr val="bg2"/>
                </a:gs>
              </a:gsLst>
              <a:lin ang="2700000" scaled="1"/>
            </a:gradFill>
            <a:ln w="9525">
              <a:noFill/>
              <a:miter lim="800000"/>
              <a:headEnd/>
              <a:tailEnd/>
            </a:ln>
            <a:effectLst/>
          </p:spPr>
          <p:txBody>
            <a:bodyPr wrap="none" anchor="ctr"/>
            <a:lstStyle/>
            <a:p>
              <a:pPr>
                <a:defRPr/>
              </a:pPr>
              <a:endParaRPr lang="en-US" dirty="0"/>
            </a:p>
          </p:txBody>
        </p:sp>
        <p:grpSp>
          <p:nvGrpSpPr>
            <p:cNvPr id="3" name="Group 166"/>
            <p:cNvGrpSpPr>
              <a:grpSpLocks/>
            </p:cNvGrpSpPr>
            <p:nvPr userDrawn="1"/>
          </p:nvGrpSpPr>
          <p:grpSpPr bwMode="auto">
            <a:xfrm>
              <a:off x="-1261" y="-157"/>
              <a:ext cx="7021" cy="1190"/>
              <a:chOff x="-1261" y="-154"/>
              <a:chExt cx="7021" cy="1190"/>
            </a:xfrm>
          </p:grpSpPr>
          <p:sp>
            <p:nvSpPr>
              <p:cNvPr id="8" name="Freeform 7"/>
              <p:cNvSpPr>
                <a:spLocks/>
              </p:cNvSpPr>
              <p:nvPr userDrawn="1"/>
            </p:nvSpPr>
            <p:spPr bwMode="ltGray">
              <a:xfrm>
                <a:off x="0" y="4"/>
                <a:ext cx="5760" cy="1032"/>
              </a:xfrm>
              <a:custGeom>
                <a:avLst/>
                <a:gdLst/>
                <a:ahLst/>
                <a:cxnLst>
                  <a:cxn ang="0">
                    <a:pos x="4848" y="432"/>
                  </a:cxn>
                  <a:cxn ang="0">
                    <a:pos x="0" y="432"/>
                  </a:cxn>
                  <a:cxn ang="0">
                    <a:pos x="0" y="0"/>
                  </a:cxn>
                  <a:cxn ang="0">
                    <a:pos x="4848" y="0"/>
                  </a:cxn>
                  <a:cxn ang="0">
                    <a:pos x="4848" y="432"/>
                  </a:cxn>
                </a:cxnLst>
                <a:rect l="0" t="0" r="r" b="b"/>
                <a:pathLst>
                  <a:path w="4848" h="432">
                    <a:moveTo>
                      <a:pt x="4848" y="432"/>
                    </a:moveTo>
                    <a:lnTo>
                      <a:pt x="0" y="432"/>
                    </a:lnTo>
                    <a:lnTo>
                      <a:pt x="0" y="0"/>
                    </a:lnTo>
                    <a:lnTo>
                      <a:pt x="4848" y="0"/>
                    </a:lnTo>
                    <a:lnTo>
                      <a:pt x="4848" y="432"/>
                    </a:lnTo>
                    <a:close/>
                  </a:path>
                </a:pathLst>
              </a:custGeom>
              <a:solidFill>
                <a:schemeClr val="hlink"/>
              </a:solidFill>
              <a:ln w="9525">
                <a:noFill/>
                <a:round/>
                <a:headEnd/>
                <a:tailEnd/>
              </a:ln>
              <a:effectLst/>
            </p:spPr>
            <p:txBody>
              <a:bodyPr wrap="none" anchor="ctr"/>
              <a:lstStyle/>
              <a:p>
                <a:pPr>
                  <a:defRPr/>
                </a:pPr>
                <a:endParaRPr lang="en-US" dirty="0"/>
              </a:p>
            </p:txBody>
          </p:sp>
          <p:grpSp>
            <p:nvGrpSpPr>
              <p:cNvPr id="4" name="Group 165"/>
              <p:cNvGrpSpPr>
                <a:grpSpLocks/>
              </p:cNvGrpSpPr>
              <p:nvPr userDrawn="1"/>
            </p:nvGrpSpPr>
            <p:grpSpPr bwMode="auto">
              <a:xfrm>
                <a:off x="333" y="-9"/>
                <a:ext cx="5176" cy="1044"/>
                <a:chOff x="333" y="-9"/>
                <a:chExt cx="5176" cy="1044"/>
              </a:xfrm>
            </p:grpSpPr>
            <p:sp>
              <p:nvSpPr>
                <p:cNvPr id="38" name="Freeform 10"/>
                <p:cNvSpPr>
                  <a:spLocks/>
                </p:cNvSpPr>
                <p:nvPr userDrawn="1"/>
              </p:nvSpPr>
              <p:spPr bwMode="ltGray">
                <a:xfrm>
                  <a:off x="3230" y="949"/>
                  <a:ext cx="17" cy="20"/>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39" name="Freeform 11"/>
                <p:cNvSpPr>
                  <a:spLocks/>
                </p:cNvSpPr>
                <p:nvPr userDrawn="1"/>
              </p:nvSpPr>
              <p:spPr bwMode="ltGray">
                <a:xfrm>
                  <a:off x="3406" y="1015"/>
                  <a:ext cx="21" cy="20"/>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0" name="Freeform 12"/>
                <p:cNvSpPr>
                  <a:spLocks/>
                </p:cNvSpPr>
                <p:nvPr userDrawn="1"/>
              </p:nvSpPr>
              <p:spPr bwMode="ltGray">
                <a:xfrm>
                  <a:off x="2909" y="908"/>
                  <a:ext cx="31" cy="3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1" name="Freeform 13"/>
                <p:cNvSpPr>
                  <a:spLocks/>
                </p:cNvSpPr>
                <p:nvPr userDrawn="1"/>
              </p:nvSpPr>
              <p:spPr bwMode="ltGray">
                <a:xfrm>
                  <a:off x="2551" y="940"/>
                  <a:ext cx="25" cy="12"/>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2" name="Freeform 14"/>
                <p:cNvSpPr>
                  <a:spLocks/>
                </p:cNvSpPr>
                <p:nvPr userDrawn="1"/>
              </p:nvSpPr>
              <p:spPr bwMode="ltGray">
                <a:xfrm>
                  <a:off x="2443" y="954"/>
                  <a:ext cx="65" cy="39"/>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3" name="Freeform 15"/>
                <p:cNvSpPr>
                  <a:spLocks/>
                </p:cNvSpPr>
                <p:nvPr userDrawn="1"/>
              </p:nvSpPr>
              <p:spPr bwMode="ltGray">
                <a:xfrm>
                  <a:off x="2375" y="952"/>
                  <a:ext cx="68" cy="39"/>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4" name="Freeform 16"/>
                <p:cNvSpPr>
                  <a:spLocks/>
                </p:cNvSpPr>
                <p:nvPr userDrawn="1"/>
              </p:nvSpPr>
              <p:spPr bwMode="ltGray">
                <a:xfrm>
                  <a:off x="2007" y="739"/>
                  <a:ext cx="354" cy="228"/>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5" name="Freeform 17"/>
                <p:cNvSpPr>
                  <a:spLocks/>
                </p:cNvSpPr>
                <p:nvPr userDrawn="1"/>
              </p:nvSpPr>
              <p:spPr bwMode="ltGray">
                <a:xfrm>
                  <a:off x="2222" y="724"/>
                  <a:ext cx="157" cy="167"/>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6" name="Freeform 18"/>
                <p:cNvSpPr>
                  <a:spLocks/>
                </p:cNvSpPr>
                <p:nvPr userDrawn="1"/>
              </p:nvSpPr>
              <p:spPr bwMode="ltGray">
                <a:xfrm>
                  <a:off x="2375" y="800"/>
                  <a:ext cx="110" cy="32"/>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7" name="Freeform 19"/>
                <p:cNvSpPr>
                  <a:spLocks/>
                </p:cNvSpPr>
                <p:nvPr userDrawn="1"/>
              </p:nvSpPr>
              <p:spPr bwMode="ltGray">
                <a:xfrm>
                  <a:off x="2370" y="839"/>
                  <a:ext cx="75" cy="8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8" name="Freeform 20"/>
                <p:cNvSpPr>
                  <a:spLocks/>
                </p:cNvSpPr>
                <p:nvPr userDrawn="1"/>
              </p:nvSpPr>
              <p:spPr bwMode="ltGray">
                <a:xfrm>
                  <a:off x="2497" y="793"/>
                  <a:ext cx="37" cy="49"/>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49" name="Freeform 21"/>
                <p:cNvSpPr>
                  <a:spLocks/>
                </p:cNvSpPr>
                <p:nvPr userDrawn="1"/>
              </p:nvSpPr>
              <p:spPr bwMode="ltGray">
                <a:xfrm>
                  <a:off x="2506" y="869"/>
                  <a:ext cx="47" cy="24"/>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0" name="Freeform 22"/>
                <p:cNvSpPr>
                  <a:spLocks/>
                </p:cNvSpPr>
                <p:nvPr userDrawn="1"/>
              </p:nvSpPr>
              <p:spPr bwMode="ltGray">
                <a:xfrm>
                  <a:off x="2555" y="832"/>
                  <a:ext cx="61" cy="42"/>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1" name="Freeform 23"/>
                <p:cNvSpPr>
                  <a:spLocks/>
                </p:cNvSpPr>
                <p:nvPr userDrawn="1"/>
              </p:nvSpPr>
              <p:spPr bwMode="ltGray">
                <a:xfrm>
                  <a:off x="2572" y="852"/>
                  <a:ext cx="286" cy="149"/>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2" name="Freeform 24"/>
                <p:cNvSpPr>
                  <a:spLocks/>
                </p:cNvSpPr>
                <p:nvPr userDrawn="1"/>
              </p:nvSpPr>
              <p:spPr bwMode="ltGray">
                <a:xfrm>
                  <a:off x="2820" y="866"/>
                  <a:ext cx="78" cy="64"/>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3" name="Freeform 25"/>
                <p:cNvSpPr>
                  <a:spLocks/>
                </p:cNvSpPr>
                <p:nvPr userDrawn="1"/>
              </p:nvSpPr>
              <p:spPr bwMode="ltGray">
                <a:xfrm>
                  <a:off x="2984" y="732"/>
                  <a:ext cx="19" cy="14"/>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4" name="Freeform 26"/>
                <p:cNvSpPr>
                  <a:spLocks/>
                </p:cNvSpPr>
                <p:nvPr userDrawn="1"/>
              </p:nvSpPr>
              <p:spPr bwMode="ltGray">
                <a:xfrm>
                  <a:off x="3083" y="830"/>
                  <a:ext cx="26" cy="19"/>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5" name="Freeform 27"/>
                <p:cNvSpPr>
                  <a:spLocks/>
                </p:cNvSpPr>
                <p:nvPr userDrawn="1"/>
              </p:nvSpPr>
              <p:spPr bwMode="ltGray">
                <a:xfrm>
                  <a:off x="2766" y="610"/>
                  <a:ext cx="19" cy="12"/>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6" name="Freeform 28"/>
                <p:cNvSpPr>
                  <a:spLocks/>
                </p:cNvSpPr>
                <p:nvPr userDrawn="1"/>
              </p:nvSpPr>
              <p:spPr bwMode="ltGray">
                <a:xfrm>
                  <a:off x="2600" y="712"/>
                  <a:ext cx="19" cy="12"/>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7" name="Freeform 29"/>
                <p:cNvSpPr>
                  <a:spLocks/>
                </p:cNvSpPr>
                <p:nvPr userDrawn="1"/>
              </p:nvSpPr>
              <p:spPr bwMode="ltGray">
                <a:xfrm>
                  <a:off x="2417" y="680"/>
                  <a:ext cx="80" cy="66"/>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8" name="Freeform 30"/>
                <p:cNvSpPr>
                  <a:spLocks/>
                </p:cNvSpPr>
                <p:nvPr userDrawn="1"/>
              </p:nvSpPr>
              <p:spPr bwMode="ltGray">
                <a:xfrm>
                  <a:off x="2391" y="541"/>
                  <a:ext cx="94" cy="142"/>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59" name="Freeform 31"/>
                <p:cNvSpPr>
                  <a:spLocks/>
                </p:cNvSpPr>
                <p:nvPr userDrawn="1"/>
              </p:nvSpPr>
              <p:spPr bwMode="ltGray">
                <a:xfrm>
                  <a:off x="2415" y="644"/>
                  <a:ext cx="32" cy="41"/>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0" name="Freeform 32"/>
                <p:cNvSpPr>
                  <a:spLocks/>
                </p:cNvSpPr>
                <p:nvPr userDrawn="1"/>
              </p:nvSpPr>
              <p:spPr bwMode="ltGray">
                <a:xfrm>
                  <a:off x="2349" y="654"/>
                  <a:ext cx="45" cy="41"/>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1" name="Freeform 33"/>
                <p:cNvSpPr>
                  <a:spLocks/>
                </p:cNvSpPr>
                <p:nvPr userDrawn="1"/>
              </p:nvSpPr>
              <p:spPr bwMode="ltGray">
                <a:xfrm>
                  <a:off x="4808" y="597"/>
                  <a:ext cx="701" cy="438"/>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a:defRPr/>
                  </a:pPr>
                  <a:endParaRPr lang="en-US" dirty="0"/>
                </a:p>
              </p:txBody>
            </p:sp>
            <p:sp>
              <p:nvSpPr>
                <p:cNvPr id="62" name="Freeform 34"/>
                <p:cNvSpPr>
                  <a:spLocks/>
                </p:cNvSpPr>
                <p:nvPr userDrawn="1"/>
              </p:nvSpPr>
              <p:spPr bwMode="ltGray">
                <a:xfrm>
                  <a:off x="3880" y="-7"/>
                  <a:ext cx="984" cy="692"/>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3" name="Freeform 35"/>
                <p:cNvSpPr>
                  <a:spLocks/>
                </p:cNvSpPr>
                <p:nvPr userDrawn="1"/>
              </p:nvSpPr>
              <p:spPr bwMode="ltGray">
                <a:xfrm>
                  <a:off x="3577" y="490"/>
                  <a:ext cx="36" cy="39"/>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4" name="Freeform 36"/>
                <p:cNvSpPr>
                  <a:spLocks/>
                </p:cNvSpPr>
                <p:nvPr userDrawn="1"/>
              </p:nvSpPr>
              <p:spPr bwMode="ltGray">
                <a:xfrm>
                  <a:off x="3549" y="475"/>
                  <a:ext cx="38" cy="29"/>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5" name="Freeform 37"/>
                <p:cNvSpPr>
                  <a:spLocks/>
                </p:cNvSpPr>
                <p:nvPr userDrawn="1"/>
              </p:nvSpPr>
              <p:spPr bwMode="ltGray">
                <a:xfrm>
                  <a:off x="4686" y="394"/>
                  <a:ext cx="171" cy="81"/>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6" name="Freeform 38"/>
                <p:cNvSpPr>
                  <a:spLocks/>
                </p:cNvSpPr>
                <p:nvPr userDrawn="1"/>
              </p:nvSpPr>
              <p:spPr bwMode="ltGray">
                <a:xfrm>
                  <a:off x="4867" y="460"/>
                  <a:ext cx="138" cy="37"/>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7" name="Freeform 39"/>
                <p:cNvSpPr>
                  <a:spLocks/>
                </p:cNvSpPr>
                <p:nvPr userDrawn="1"/>
              </p:nvSpPr>
              <p:spPr bwMode="ltGray">
                <a:xfrm>
                  <a:off x="4794" y="480"/>
                  <a:ext cx="56" cy="3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8" name="Freeform 40"/>
                <p:cNvSpPr>
                  <a:spLocks/>
                </p:cNvSpPr>
                <p:nvPr userDrawn="1"/>
              </p:nvSpPr>
              <p:spPr bwMode="ltGray">
                <a:xfrm>
                  <a:off x="4757" y="375"/>
                  <a:ext cx="37" cy="44"/>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69" name="Freeform 41"/>
                <p:cNvSpPr>
                  <a:spLocks/>
                </p:cNvSpPr>
                <p:nvPr userDrawn="1"/>
              </p:nvSpPr>
              <p:spPr bwMode="ltGray">
                <a:xfrm>
                  <a:off x="5054" y="507"/>
                  <a:ext cx="45" cy="66"/>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70" name="Freeform 42"/>
                <p:cNvSpPr>
                  <a:spLocks/>
                </p:cNvSpPr>
                <p:nvPr userDrawn="1"/>
              </p:nvSpPr>
              <p:spPr bwMode="ltGray">
                <a:xfrm>
                  <a:off x="4260" y="6"/>
                  <a:ext cx="480" cy="100"/>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a:defRPr/>
                  </a:pPr>
                  <a:endParaRPr lang="en-US" dirty="0"/>
                </a:p>
              </p:txBody>
            </p:sp>
            <p:sp>
              <p:nvSpPr>
                <p:cNvPr id="71" name="Freeform 43"/>
                <p:cNvSpPr>
                  <a:spLocks/>
                </p:cNvSpPr>
                <p:nvPr userDrawn="1"/>
              </p:nvSpPr>
              <p:spPr bwMode="ltGray">
                <a:xfrm>
                  <a:off x="3835" y="3"/>
                  <a:ext cx="446" cy="49"/>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a:defRPr/>
                  </a:pPr>
                  <a:endParaRPr lang="en-US" dirty="0"/>
                </a:p>
              </p:txBody>
            </p:sp>
            <p:sp>
              <p:nvSpPr>
                <p:cNvPr id="72" name="Freeform 44"/>
                <p:cNvSpPr>
                  <a:spLocks/>
                </p:cNvSpPr>
                <p:nvPr userDrawn="1"/>
              </p:nvSpPr>
              <p:spPr bwMode="ltGray">
                <a:xfrm>
                  <a:off x="2853" y="74"/>
                  <a:ext cx="42" cy="25"/>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73" name="Freeform 45"/>
                <p:cNvSpPr>
                  <a:spLocks/>
                </p:cNvSpPr>
                <p:nvPr userDrawn="1"/>
              </p:nvSpPr>
              <p:spPr bwMode="ltGray">
                <a:xfrm>
                  <a:off x="1704" y="3"/>
                  <a:ext cx="1022" cy="37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dirty="0"/>
                </a:p>
              </p:txBody>
            </p:sp>
            <p:sp>
              <p:nvSpPr>
                <p:cNvPr id="74" name="Freeform 46"/>
                <p:cNvSpPr>
                  <a:spLocks/>
                </p:cNvSpPr>
                <p:nvPr userDrawn="1"/>
              </p:nvSpPr>
              <p:spPr bwMode="ltGray">
                <a:xfrm>
                  <a:off x="2729" y="-9"/>
                  <a:ext cx="47" cy="134"/>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75" name="Freeform 47"/>
                <p:cNvSpPr>
                  <a:spLocks/>
                </p:cNvSpPr>
                <p:nvPr userDrawn="1"/>
              </p:nvSpPr>
              <p:spPr bwMode="ltGray">
                <a:xfrm>
                  <a:off x="2701" y="103"/>
                  <a:ext cx="138" cy="8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76" name="Freeform 48"/>
                <p:cNvSpPr>
                  <a:spLocks/>
                </p:cNvSpPr>
                <p:nvPr userDrawn="1"/>
              </p:nvSpPr>
              <p:spPr bwMode="ltGray">
                <a:xfrm>
                  <a:off x="2553" y="182"/>
                  <a:ext cx="187" cy="176"/>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dirty="0"/>
                </a:p>
              </p:txBody>
            </p:sp>
            <p:sp>
              <p:nvSpPr>
                <p:cNvPr id="77" name="Freeform 49"/>
                <p:cNvSpPr>
                  <a:spLocks/>
                </p:cNvSpPr>
                <p:nvPr userDrawn="1"/>
              </p:nvSpPr>
              <p:spPr bwMode="ltGray">
                <a:xfrm>
                  <a:off x="2677" y="233"/>
                  <a:ext cx="14" cy="10"/>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78" name="Freeform 50"/>
                <p:cNvSpPr>
                  <a:spLocks/>
                </p:cNvSpPr>
                <p:nvPr userDrawn="1"/>
              </p:nvSpPr>
              <p:spPr bwMode="ltGray">
                <a:xfrm>
                  <a:off x="1627" y="353"/>
                  <a:ext cx="813" cy="462"/>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dirty="0"/>
                </a:p>
              </p:txBody>
            </p:sp>
            <p:sp>
              <p:nvSpPr>
                <p:cNvPr id="79" name="Freeform 51"/>
                <p:cNvSpPr>
                  <a:spLocks/>
                </p:cNvSpPr>
                <p:nvPr userDrawn="1"/>
              </p:nvSpPr>
              <p:spPr bwMode="ltGray">
                <a:xfrm>
                  <a:off x="1770" y="671"/>
                  <a:ext cx="45" cy="71"/>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80" name="Freeform 52"/>
                <p:cNvSpPr>
                  <a:spLocks/>
                </p:cNvSpPr>
                <p:nvPr userDrawn="1"/>
              </p:nvSpPr>
              <p:spPr bwMode="ltGray">
                <a:xfrm>
                  <a:off x="2394" y="431"/>
                  <a:ext cx="42" cy="59"/>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81" name="Freeform 53"/>
                <p:cNvSpPr>
                  <a:spLocks/>
                </p:cNvSpPr>
                <p:nvPr userDrawn="1"/>
              </p:nvSpPr>
              <p:spPr bwMode="ltGray">
                <a:xfrm>
                  <a:off x="2513" y="402"/>
                  <a:ext cx="21" cy="24"/>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82" name="Freeform 54"/>
                <p:cNvSpPr>
                  <a:spLocks/>
                </p:cNvSpPr>
                <p:nvPr userDrawn="1"/>
              </p:nvSpPr>
              <p:spPr bwMode="ltGray">
                <a:xfrm>
                  <a:off x="333" y="169"/>
                  <a:ext cx="1015" cy="866"/>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dirty="0"/>
                </a:p>
              </p:txBody>
            </p:sp>
            <p:sp>
              <p:nvSpPr>
                <p:cNvPr id="83" name="Freeform 55"/>
                <p:cNvSpPr>
                  <a:spLocks/>
                </p:cNvSpPr>
                <p:nvPr userDrawn="1"/>
              </p:nvSpPr>
              <p:spPr bwMode="ltGray">
                <a:xfrm>
                  <a:off x="727" y="495"/>
                  <a:ext cx="382" cy="540"/>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dirty="0"/>
                </a:p>
              </p:txBody>
            </p:sp>
            <p:sp>
              <p:nvSpPr>
                <p:cNvPr id="84" name="Freeform 56"/>
                <p:cNvSpPr>
                  <a:spLocks/>
                </p:cNvSpPr>
                <p:nvPr userDrawn="1"/>
              </p:nvSpPr>
              <p:spPr bwMode="ltGray">
                <a:xfrm>
                  <a:off x="1400" y="896"/>
                  <a:ext cx="16" cy="29"/>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85" name="Freeform 57"/>
                <p:cNvSpPr>
                  <a:spLocks/>
                </p:cNvSpPr>
                <p:nvPr userDrawn="1"/>
              </p:nvSpPr>
              <p:spPr bwMode="ltGray">
                <a:xfrm>
                  <a:off x="1379" y="617"/>
                  <a:ext cx="21" cy="1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86" name="Freeform 58"/>
                <p:cNvSpPr>
                  <a:spLocks/>
                </p:cNvSpPr>
                <p:nvPr userDrawn="1"/>
              </p:nvSpPr>
              <p:spPr bwMode="ltGray">
                <a:xfrm>
                  <a:off x="453" y="275"/>
                  <a:ext cx="58" cy="24"/>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87" name="Freeform 59"/>
                <p:cNvSpPr>
                  <a:spLocks/>
                </p:cNvSpPr>
                <p:nvPr userDrawn="1"/>
              </p:nvSpPr>
              <p:spPr bwMode="ltGray">
                <a:xfrm>
                  <a:off x="1161" y="50"/>
                  <a:ext cx="691" cy="569"/>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dirty="0"/>
                </a:p>
              </p:txBody>
            </p:sp>
            <p:sp>
              <p:nvSpPr>
                <p:cNvPr id="88" name="Freeform 60"/>
                <p:cNvSpPr>
                  <a:spLocks/>
                </p:cNvSpPr>
                <p:nvPr userDrawn="1"/>
              </p:nvSpPr>
              <p:spPr bwMode="ltGray">
                <a:xfrm>
                  <a:off x="689" y="6"/>
                  <a:ext cx="1386" cy="232"/>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dirty="0"/>
                </a:p>
              </p:txBody>
            </p:sp>
            <p:sp>
              <p:nvSpPr>
                <p:cNvPr id="89" name="Freeform 61"/>
                <p:cNvSpPr>
                  <a:spLocks/>
                </p:cNvSpPr>
                <p:nvPr userDrawn="1"/>
              </p:nvSpPr>
              <p:spPr bwMode="ltGray">
                <a:xfrm>
                  <a:off x="971" y="91"/>
                  <a:ext cx="30" cy="25"/>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90" name="Freeform 62"/>
                <p:cNvSpPr>
                  <a:spLocks/>
                </p:cNvSpPr>
                <p:nvPr userDrawn="1"/>
              </p:nvSpPr>
              <p:spPr bwMode="ltGray">
                <a:xfrm>
                  <a:off x="935" y="125"/>
                  <a:ext cx="45" cy="27"/>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91" name="Freeform 63"/>
                <p:cNvSpPr>
                  <a:spLocks/>
                </p:cNvSpPr>
                <p:nvPr userDrawn="1"/>
              </p:nvSpPr>
              <p:spPr bwMode="ltGray">
                <a:xfrm>
                  <a:off x="1081" y="226"/>
                  <a:ext cx="75" cy="14"/>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92" name="Freeform 64"/>
                <p:cNvSpPr>
                  <a:spLocks/>
                </p:cNvSpPr>
                <p:nvPr userDrawn="1"/>
              </p:nvSpPr>
              <p:spPr bwMode="ltGray">
                <a:xfrm>
                  <a:off x="1210" y="223"/>
                  <a:ext cx="42" cy="37"/>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93" name="Freeform 65"/>
                <p:cNvSpPr>
                  <a:spLocks/>
                </p:cNvSpPr>
                <p:nvPr userDrawn="1"/>
              </p:nvSpPr>
              <p:spPr bwMode="ltGray">
                <a:xfrm>
                  <a:off x="865" y="123"/>
                  <a:ext cx="33" cy="24"/>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dirty="0"/>
                </a:p>
              </p:txBody>
            </p:sp>
          </p:grpSp>
          <p:grpSp>
            <p:nvGrpSpPr>
              <p:cNvPr id="6" name="Group 159"/>
              <p:cNvGrpSpPr>
                <a:grpSpLocks/>
              </p:cNvGrpSpPr>
              <p:nvPr userDrawn="1"/>
            </p:nvGrpSpPr>
            <p:grpSpPr bwMode="auto">
              <a:xfrm>
                <a:off x="7" y="-154"/>
                <a:ext cx="5739" cy="418"/>
                <a:chOff x="1056" y="111"/>
                <a:chExt cx="2448" cy="418"/>
              </a:xfrm>
            </p:grpSpPr>
            <p:sp>
              <p:nvSpPr>
                <p:cNvPr id="27" name="Line 110"/>
                <p:cNvSpPr>
                  <a:spLocks noChangeShapeType="1"/>
                </p:cNvSpPr>
                <p:nvPr/>
              </p:nvSpPr>
              <p:spPr bwMode="white">
                <a:xfrm>
                  <a:off x="1056" y="332"/>
                  <a:ext cx="2448" cy="0"/>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8" name="Line 112"/>
                <p:cNvSpPr>
                  <a:spLocks noChangeShapeType="1"/>
                </p:cNvSpPr>
                <p:nvPr/>
              </p:nvSpPr>
              <p:spPr bwMode="white">
                <a:xfrm>
                  <a:off x="1254"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9" name="Line 113"/>
                <p:cNvSpPr>
                  <a:spLocks noChangeShapeType="1"/>
                </p:cNvSpPr>
                <p:nvPr/>
              </p:nvSpPr>
              <p:spPr bwMode="white">
                <a:xfrm>
                  <a:off x="1482"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0" name="Line 114"/>
                <p:cNvSpPr>
                  <a:spLocks noChangeShapeType="1"/>
                </p:cNvSpPr>
                <p:nvPr/>
              </p:nvSpPr>
              <p:spPr bwMode="white">
                <a:xfrm>
                  <a:off x="1710"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1" name="Line 115"/>
                <p:cNvSpPr>
                  <a:spLocks noChangeShapeType="1"/>
                </p:cNvSpPr>
                <p:nvPr/>
              </p:nvSpPr>
              <p:spPr bwMode="white">
                <a:xfrm>
                  <a:off x="1938"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2" name="Line 116"/>
                <p:cNvSpPr>
                  <a:spLocks noChangeShapeType="1"/>
                </p:cNvSpPr>
                <p:nvPr/>
              </p:nvSpPr>
              <p:spPr bwMode="white">
                <a:xfrm>
                  <a:off x="2166"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3" name="Line 117"/>
                <p:cNvSpPr>
                  <a:spLocks noChangeShapeType="1"/>
                </p:cNvSpPr>
                <p:nvPr/>
              </p:nvSpPr>
              <p:spPr bwMode="white">
                <a:xfrm>
                  <a:off x="2394"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4" name="Line 118"/>
                <p:cNvSpPr>
                  <a:spLocks noChangeShapeType="1"/>
                </p:cNvSpPr>
                <p:nvPr/>
              </p:nvSpPr>
              <p:spPr bwMode="white">
                <a:xfrm>
                  <a:off x="2622"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5" name="Line 119"/>
                <p:cNvSpPr>
                  <a:spLocks noChangeShapeType="1"/>
                </p:cNvSpPr>
                <p:nvPr/>
              </p:nvSpPr>
              <p:spPr bwMode="white">
                <a:xfrm>
                  <a:off x="2850"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6" name="Line 120"/>
                <p:cNvSpPr>
                  <a:spLocks noChangeShapeType="1"/>
                </p:cNvSpPr>
                <p:nvPr/>
              </p:nvSpPr>
              <p:spPr bwMode="white">
                <a:xfrm>
                  <a:off x="3078"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37" name="Line 121"/>
                <p:cNvSpPr>
                  <a:spLocks noChangeShapeType="1"/>
                </p:cNvSpPr>
                <p:nvPr/>
              </p:nvSpPr>
              <p:spPr bwMode="white">
                <a:xfrm>
                  <a:off x="3306" y="111"/>
                  <a:ext cx="0" cy="418"/>
                </a:xfrm>
                <a:prstGeom prst="line">
                  <a:avLst/>
                </a:prstGeom>
                <a:noFill/>
                <a:ln w="9525">
                  <a:solidFill>
                    <a:schemeClr val="folHlink"/>
                  </a:solidFill>
                  <a:round/>
                  <a:headEnd/>
                  <a:tailEnd/>
                </a:ln>
                <a:effectLst/>
              </p:spPr>
              <p:txBody>
                <a:bodyPr wrap="none" anchor="ctr"/>
                <a:lstStyle/>
                <a:p>
                  <a:pPr>
                    <a:defRPr/>
                  </a:pPr>
                  <a:endParaRPr lang="en-US" dirty="0"/>
                </a:p>
              </p:txBody>
            </p:sp>
          </p:grpSp>
          <p:grpSp>
            <p:nvGrpSpPr>
              <p:cNvPr id="9" name="Group 160"/>
              <p:cNvGrpSpPr>
                <a:grpSpLocks/>
              </p:cNvGrpSpPr>
              <p:nvPr userDrawn="1"/>
            </p:nvGrpSpPr>
            <p:grpSpPr bwMode="auto">
              <a:xfrm>
                <a:off x="-1261" y="-1"/>
                <a:ext cx="2098" cy="1030"/>
                <a:chOff x="1208" y="109"/>
                <a:chExt cx="2098" cy="423"/>
              </a:xfrm>
            </p:grpSpPr>
            <p:sp>
              <p:nvSpPr>
                <p:cNvPr id="12" name="Line 132"/>
                <p:cNvSpPr>
                  <a:spLocks noChangeShapeType="1"/>
                </p:cNvSpPr>
                <p:nvPr/>
              </p:nvSpPr>
              <p:spPr bwMode="ltGray">
                <a:xfrm>
                  <a:off x="2850" y="110"/>
                  <a:ext cx="0" cy="142"/>
                </a:xfrm>
                <a:prstGeom prst="line">
                  <a:avLst/>
                </a:prstGeom>
                <a:noFill/>
                <a:ln w="9525">
                  <a:solidFill>
                    <a:schemeClr val="hlink"/>
                  </a:solidFill>
                  <a:round/>
                  <a:headEnd/>
                  <a:tailEnd/>
                </a:ln>
                <a:effectLst/>
              </p:spPr>
              <p:txBody>
                <a:bodyPr wrap="none" anchor="ctr"/>
                <a:lstStyle/>
                <a:p>
                  <a:pPr>
                    <a:defRPr/>
                  </a:pPr>
                  <a:endParaRPr lang="en-US" dirty="0"/>
                </a:p>
              </p:txBody>
            </p:sp>
            <p:sp>
              <p:nvSpPr>
                <p:cNvPr id="13" name="Line 133"/>
                <p:cNvSpPr>
                  <a:spLocks noChangeShapeType="1"/>
                </p:cNvSpPr>
                <p:nvPr/>
              </p:nvSpPr>
              <p:spPr bwMode="ltGray">
                <a:xfrm>
                  <a:off x="2972" y="332"/>
                  <a:ext cx="70"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14" name="Line 134"/>
                <p:cNvSpPr>
                  <a:spLocks noChangeShapeType="1"/>
                </p:cNvSpPr>
                <p:nvPr/>
              </p:nvSpPr>
              <p:spPr bwMode="ltGray">
                <a:xfrm>
                  <a:off x="3078" y="350"/>
                  <a:ext cx="0" cy="28"/>
                </a:xfrm>
                <a:prstGeom prst="line">
                  <a:avLst/>
                </a:prstGeom>
                <a:noFill/>
                <a:ln w="9525">
                  <a:solidFill>
                    <a:schemeClr val="hlink"/>
                  </a:solidFill>
                  <a:round/>
                  <a:headEnd/>
                  <a:tailEnd/>
                </a:ln>
                <a:effectLst/>
              </p:spPr>
              <p:txBody>
                <a:bodyPr wrap="none" anchor="ctr"/>
                <a:lstStyle/>
                <a:p>
                  <a:pPr>
                    <a:defRPr/>
                  </a:pPr>
                  <a:endParaRPr lang="en-US" dirty="0"/>
                </a:p>
              </p:txBody>
            </p:sp>
            <p:sp>
              <p:nvSpPr>
                <p:cNvPr id="15" name="Line 135"/>
                <p:cNvSpPr>
                  <a:spLocks noChangeShapeType="1"/>
                </p:cNvSpPr>
                <p:nvPr/>
              </p:nvSpPr>
              <p:spPr bwMode="ltGray">
                <a:xfrm>
                  <a:off x="3306" y="450"/>
                  <a:ext cx="0" cy="79"/>
                </a:xfrm>
                <a:prstGeom prst="line">
                  <a:avLst/>
                </a:prstGeom>
                <a:noFill/>
                <a:ln w="9525">
                  <a:solidFill>
                    <a:schemeClr val="hlink"/>
                  </a:solidFill>
                  <a:round/>
                  <a:headEnd/>
                  <a:tailEnd/>
                </a:ln>
                <a:effectLst/>
              </p:spPr>
              <p:txBody>
                <a:bodyPr wrap="none" anchor="ctr"/>
                <a:lstStyle/>
                <a:p>
                  <a:pPr>
                    <a:defRPr/>
                  </a:pPr>
                  <a:endParaRPr lang="en-US" dirty="0"/>
                </a:p>
              </p:txBody>
            </p:sp>
            <p:sp>
              <p:nvSpPr>
                <p:cNvPr id="16" name="Line 145"/>
                <p:cNvSpPr>
                  <a:spLocks noChangeShapeType="1"/>
                </p:cNvSpPr>
                <p:nvPr/>
              </p:nvSpPr>
              <p:spPr bwMode="ltGray">
                <a:xfrm>
                  <a:off x="2166" y="114"/>
                  <a:ext cx="0" cy="62"/>
                </a:xfrm>
                <a:prstGeom prst="line">
                  <a:avLst/>
                </a:prstGeom>
                <a:noFill/>
                <a:ln w="9525">
                  <a:solidFill>
                    <a:schemeClr val="hlink"/>
                  </a:solidFill>
                  <a:round/>
                  <a:headEnd/>
                  <a:tailEnd/>
                </a:ln>
                <a:effectLst/>
              </p:spPr>
              <p:txBody>
                <a:bodyPr wrap="none" anchor="ctr"/>
                <a:lstStyle/>
                <a:p>
                  <a:pPr>
                    <a:defRPr/>
                  </a:pPr>
                  <a:endParaRPr lang="en-US" dirty="0"/>
                </a:p>
              </p:txBody>
            </p:sp>
            <p:sp>
              <p:nvSpPr>
                <p:cNvPr id="17" name="Line 146"/>
                <p:cNvSpPr>
                  <a:spLocks noChangeShapeType="1"/>
                </p:cNvSpPr>
                <p:nvPr/>
              </p:nvSpPr>
              <p:spPr bwMode="ltGray">
                <a:xfrm>
                  <a:off x="1938" y="111"/>
                  <a:ext cx="0" cy="337"/>
                </a:xfrm>
                <a:prstGeom prst="line">
                  <a:avLst/>
                </a:prstGeom>
                <a:noFill/>
                <a:ln w="9525">
                  <a:solidFill>
                    <a:schemeClr val="hlink"/>
                  </a:solidFill>
                  <a:round/>
                  <a:headEnd/>
                  <a:tailEnd/>
                </a:ln>
                <a:effectLst/>
              </p:spPr>
              <p:txBody>
                <a:bodyPr wrap="none" anchor="ctr"/>
                <a:lstStyle/>
                <a:p>
                  <a:pPr>
                    <a:defRPr/>
                  </a:pPr>
                  <a:endParaRPr lang="en-US" dirty="0"/>
                </a:p>
              </p:txBody>
            </p:sp>
            <p:sp>
              <p:nvSpPr>
                <p:cNvPr id="18" name="Line 147"/>
                <p:cNvSpPr>
                  <a:spLocks noChangeShapeType="1"/>
                </p:cNvSpPr>
                <p:nvPr/>
              </p:nvSpPr>
              <p:spPr bwMode="ltGray">
                <a:xfrm flipH="1">
                  <a:off x="1912" y="332"/>
                  <a:ext cx="68"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19" name="Line 148"/>
                <p:cNvSpPr>
                  <a:spLocks noChangeShapeType="1"/>
                </p:cNvSpPr>
                <p:nvPr/>
              </p:nvSpPr>
              <p:spPr bwMode="ltGray">
                <a:xfrm>
                  <a:off x="1778" y="332"/>
                  <a:ext cx="60"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0" name="Line 149"/>
                <p:cNvSpPr>
                  <a:spLocks noChangeShapeType="1"/>
                </p:cNvSpPr>
                <p:nvPr/>
              </p:nvSpPr>
              <p:spPr bwMode="ltGray">
                <a:xfrm flipH="1">
                  <a:off x="1578" y="332"/>
                  <a:ext cx="82"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1" name="Line 150"/>
                <p:cNvSpPr>
                  <a:spLocks noChangeShapeType="1"/>
                </p:cNvSpPr>
                <p:nvPr/>
              </p:nvSpPr>
              <p:spPr bwMode="ltGray">
                <a:xfrm>
                  <a:off x="1208" y="332"/>
                  <a:ext cx="348"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 name="Line 151"/>
                <p:cNvSpPr>
                  <a:spLocks noChangeShapeType="1"/>
                </p:cNvSpPr>
                <p:nvPr/>
              </p:nvSpPr>
              <p:spPr bwMode="ltGray">
                <a:xfrm>
                  <a:off x="1480" y="234"/>
                  <a:ext cx="0" cy="298"/>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3" name="Line 152"/>
                <p:cNvSpPr>
                  <a:spLocks noChangeShapeType="1"/>
                </p:cNvSpPr>
                <p:nvPr/>
              </p:nvSpPr>
              <p:spPr bwMode="ltGray">
                <a:xfrm>
                  <a:off x="1254" y="252"/>
                  <a:ext cx="0" cy="156"/>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4" name="Line 153"/>
                <p:cNvSpPr>
                  <a:spLocks noChangeShapeType="1"/>
                </p:cNvSpPr>
                <p:nvPr/>
              </p:nvSpPr>
              <p:spPr bwMode="ltGray">
                <a:xfrm flipH="1" flipV="1">
                  <a:off x="1482" y="109"/>
                  <a:ext cx="0" cy="27"/>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5" name="Line 154"/>
                <p:cNvSpPr>
                  <a:spLocks noChangeShapeType="1"/>
                </p:cNvSpPr>
                <p:nvPr/>
              </p:nvSpPr>
              <p:spPr bwMode="ltGray">
                <a:xfrm>
                  <a:off x="1710" y="180"/>
                  <a:ext cx="0" cy="96"/>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6" name="Line 155"/>
                <p:cNvSpPr>
                  <a:spLocks noChangeShapeType="1"/>
                </p:cNvSpPr>
                <p:nvPr/>
              </p:nvSpPr>
              <p:spPr bwMode="ltGray">
                <a:xfrm flipV="1">
                  <a:off x="1710" y="111"/>
                  <a:ext cx="0" cy="22"/>
                </a:xfrm>
                <a:prstGeom prst="line">
                  <a:avLst/>
                </a:prstGeom>
                <a:noFill/>
                <a:ln w="9525">
                  <a:solidFill>
                    <a:schemeClr val="hlink"/>
                  </a:solidFill>
                  <a:round/>
                  <a:headEnd/>
                  <a:tailEnd/>
                </a:ln>
                <a:effectLst/>
              </p:spPr>
              <p:txBody>
                <a:bodyPr wrap="none" anchor="ctr"/>
                <a:lstStyle/>
                <a:p>
                  <a:pPr>
                    <a:defRPr/>
                  </a:pPr>
                  <a:endParaRPr lang="en-US" dirty="0"/>
                </a:p>
              </p:txBody>
            </p:sp>
          </p:grpSp>
        </p:grpSp>
        <p:pic>
          <p:nvPicPr>
            <p:cNvPr id="7" name="Picture 158" descr="earth"/>
            <p:cNvPicPr>
              <a:picLocks noChangeAspect="1" noChangeArrowheads="1"/>
            </p:cNvPicPr>
            <p:nvPr userDrawn="1"/>
          </p:nvPicPr>
          <p:blipFill>
            <a:blip r:embed="rId2" cstate="print">
              <a:clrChange>
                <a:clrFrom>
                  <a:srgbClr val="000000"/>
                </a:clrFrom>
                <a:clrTo>
                  <a:srgbClr val="000000">
                    <a:alpha val="0"/>
                  </a:srgbClr>
                </a:clrTo>
              </a:clrChange>
            </a:blip>
            <a:srcRect/>
            <a:stretch>
              <a:fillRect/>
            </a:stretch>
          </p:blipFill>
          <p:spPr bwMode="gray">
            <a:xfrm>
              <a:off x="336" y="1566"/>
              <a:ext cx="690" cy="642"/>
            </a:xfrm>
            <a:prstGeom prst="rect">
              <a:avLst/>
            </a:prstGeom>
            <a:noFill/>
            <a:ln w="9525">
              <a:noFill/>
              <a:miter lim="800000"/>
              <a:headEnd/>
              <a:tailEnd/>
            </a:ln>
          </p:spPr>
        </p:pic>
      </p:grpSp>
      <p:sp>
        <p:nvSpPr>
          <p:cNvPr id="46082" name="Rectangle 2"/>
          <p:cNvSpPr>
            <a:spLocks noGrp="1" noChangeArrowheads="1"/>
          </p:cNvSpPr>
          <p:nvPr>
            <p:ph type="ctrTitle"/>
          </p:nvPr>
        </p:nvSpPr>
        <p:spPr>
          <a:xfrm>
            <a:off x="1828800" y="1828800"/>
            <a:ext cx="6934200" cy="2362200"/>
          </a:xfrm>
        </p:spPr>
        <p:txBody>
          <a:bodyPr/>
          <a:lstStyle>
            <a:lvl1pPr>
              <a:defRPr/>
            </a:lvl1pPr>
          </a:lstStyle>
          <a:p>
            <a:r>
              <a:rPr lang="en-US"/>
              <a:t>Click to edit Master title style</a:t>
            </a:r>
          </a:p>
        </p:txBody>
      </p:sp>
      <p:sp>
        <p:nvSpPr>
          <p:cNvPr id="46083" name="Rectangle 3"/>
          <p:cNvSpPr>
            <a:spLocks noGrp="1" noChangeArrowheads="1"/>
          </p:cNvSpPr>
          <p:nvPr>
            <p:ph type="subTitle" idx="1"/>
          </p:nvPr>
        </p:nvSpPr>
        <p:spPr>
          <a:xfrm>
            <a:off x="1828800" y="4572000"/>
            <a:ext cx="6934200" cy="1295400"/>
          </a:xfrm>
        </p:spPr>
        <p:txBody>
          <a:bodyPr/>
          <a:lstStyle>
            <a:lvl1pPr marL="0" indent="0">
              <a:buFontTx/>
              <a:buNone/>
              <a:defRPr/>
            </a:lvl1pPr>
          </a:lstStyle>
          <a:p>
            <a:r>
              <a:rPr lang="en-US"/>
              <a:t>Click to edit Master subtitle style</a:t>
            </a:r>
          </a:p>
        </p:txBody>
      </p:sp>
      <p:sp>
        <p:nvSpPr>
          <p:cNvPr id="94" name="Rectangle 4"/>
          <p:cNvSpPr>
            <a:spLocks noGrp="1" noChangeArrowheads="1"/>
          </p:cNvSpPr>
          <p:nvPr>
            <p:ph type="dt" sz="half" idx="10"/>
          </p:nvPr>
        </p:nvSpPr>
        <p:spPr>
          <a:xfrm>
            <a:off x="533400" y="6248400"/>
            <a:ext cx="1905000" cy="457200"/>
          </a:xfrm>
        </p:spPr>
        <p:txBody>
          <a:bodyPr/>
          <a:lstStyle>
            <a:lvl1pPr>
              <a:defRPr dirty="0"/>
            </a:lvl1pPr>
          </a:lstStyle>
          <a:p>
            <a:fld id="{898D36C3-E51F-40BA-AE89-571B1D5226BE}" type="datetimeFigureOut">
              <a:rPr lang="en-US" smtClean="0"/>
              <a:pPr/>
              <a:t>7/18/2018</a:t>
            </a:fld>
            <a:endParaRPr lang="en-US" dirty="0"/>
          </a:p>
        </p:txBody>
      </p:sp>
      <p:sp>
        <p:nvSpPr>
          <p:cNvPr id="95" name="Rectangle 5"/>
          <p:cNvSpPr>
            <a:spLocks noGrp="1" noChangeArrowheads="1"/>
          </p:cNvSpPr>
          <p:nvPr>
            <p:ph type="ftr" sz="quarter" idx="11"/>
          </p:nvPr>
        </p:nvSpPr>
        <p:spPr>
          <a:xfrm>
            <a:off x="3200400" y="6248400"/>
            <a:ext cx="2895600" cy="457200"/>
          </a:xfrm>
        </p:spPr>
        <p:txBody>
          <a:bodyPr/>
          <a:lstStyle>
            <a:lvl1pPr>
              <a:defRPr dirty="0"/>
            </a:lvl1pPr>
          </a:lstStyle>
          <a:p>
            <a:endParaRPr lang="en-US" dirty="0"/>
          </a:p>
        </p:txBody>
      </p:sp>
      <p:sp>
        <p:nvSpPr>
          <p:cNvPr id="96" name="Rectangle 6"/>
          <p:cNvSpPr>
            <a:spLocks noGrp="1" noChangeArrowheads="1"/>
          </p:cNvSpPr>
          <p:nvPr>
            <p:ph type="sldNum" sz="quarter" idx="12"/>
          </p:nvPr>
        </p:nvSpPr>
        <p:spPr>
          <a:xfrm>
            <a:off x="6858000" y="6248400"/>
            <a:ext cx="1905000" cy="457200"/>
          </a:xfrm>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930275"/>
            <a:ext cx="2052637" cy="53324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46063" y="930275"/>
            <a:ext cx="6007100" cy="53324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8D36C3-E51F-40BA-AE89-571B1D5226BE}" type="datetimeFigureOut">
              <a:rPr lang="en-US" smtClean="0"/>
              <a:pPr/>
              <a:t>7/18/2018</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EFC87AA3-821B-4338-A429-58D7D286F88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46063" y="9302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532" name="Rectangle 4"/>
          <p:cNvSpPr>
            <a:spLocks noGrp="1" noChangeArrowheads="1"/>
          </p:cNvSpPr>
          <p:nvPr>
            <p:ph type="dt" sz="half" idx="2"/>
          </p:nvPr>
        </p:nvSpPr>
        <p:spPr bwMode="auto">
          <a:xfrm>
            <a:off x="685800" y="62928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0" dirty="0">
                <a:latin typeface="+mj-lt"/>
              </a:defRPr>
            </a:lvl1pPr>
          </a:lstStyle>
          <a:p>
            <a:fld id="{898D36C3-E51F-40BA-AE89-571B1D5226BE}" type="datetimeFigureOut">
              <a:rPr lang="en-US" smtClean="0"/>
              <a:pPr/>
              <a:t>7/18/2018</a:t>
            </a:fld>
            <a:endParaRPr lang="en-US" dirty="0"/>
          </a:p>
        </p:txBody>
      </p:sp>
      <p:sp>
        <p:nvSpPr>
          <p:cNvPr id="22533" name="Rectangle 5"/>
          <p:cNvSpPr>
            <a:spLocks noGrp="1" noChangeArrowheads="1"/>
          </p:cNvSpPr>
          <p:nvPr>
            <p:ph type="ftr" sz="quarter" idx="3"/>
          </p:nvPr>
        </p:nvSpPr>
        <p:spPr bwMode="auto">
          <a:xfrm>
            <a:off x="3124200" y="629285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dirty="0">
                <a:latin typeface="+mj-lt"/>
              </a:defRPr>
            </a:lvl1pPr>
          </a:lstStyle>
          <a:p>
            <a:endParaRPr lang="en-US" dirty="0"/>
          </a:p>
        </p:txBody>
      </p:sp>
      <p:sp>
        <p:nvSpPr>
          <p:cNvPr id="22534" name="Rectangle 6"/>
          <p:cNvSpPr>
            <a:spLocks noGrp="1" noChangeArrowheads="1"/>
          </p:cNvSpPr>
          <p:nvPr>
            <p:ph type="sldNum" sz="quarter" idx="4"/>
          </p:nvPr>
        </p:nvSpPr>
        <p:spPr bwMode="auto">
          <a:xfrm>
            <a:off x="6553200" y="62928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latin typeface="+mj-lt"/>
              </a:defRPr>
            </a:lvl1pPr>
          </a:lstStyle>
          <a:p>
            <a:fld id="{EFC87AA3-821B-4338-A429-58D7D286F88C}" type="slidenum">
              <a:rPr lang="en-US" smtClean="0"/>
              <a:pPr/>
              <a:t>‹#›</a:t>
            </a:fld>
            <a:endParaRPr lang="en-US" dirty="0"/>
          </a:p>
        </p:txBody>
      </p:sp>
      <p:grpSp>
        <p:nvGrpSpPr>
          <p:cNvPr id="2" name="Group 163"/>
          <p:cNvGrpSpPr>
            <a:grpSpLocks/>
          </p:cNvGrpSpPr>
          <p:nvPr/>
        </p:nvGrpSpPr>
        <p:grpSpPr bwMode="auto">
          <a:xfrm>
            <a:off x="261938" y="87313"/>
            <a:ext cx="8488362" cy="831850"/>
            <a:chOff x="165" y="55"/>
            <a:chExt cx="5347" cy="524"/>
          </a:xfrm>
        </p:grpSpPr>
        <p:grpSp>
          <p:nvGrpSpPr>
            <p:cNvPr id="3" name="Group 162"/>
            <p:cNvGrpSpPr>
              <a:grpSpLocks/>
            </p:cNvGrpSpPr>
            <p:nvPr userDrawn="1"/>
          </p:nvGrpSpPr>
          <p:grpSpPr bwMode="auto">
            <a:xfrm>
              <a:off x="664" y="104"/>
              <a:ext cx="4848" cy="432"/>
              <a:chOff x="664" y="104"/>
              <a:chExt cx="4848" cy="432"/>
            </a:xfrm>
          </p:grpSpPr>
          <p:sp>
            <p:nvSpPr>
              <p:cNvPr id="22536" name="Freeform 8"/>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a:defRPr/>
                </a:pPr>
                <a:endParaRPr lang="en-US" dirty="0"/>
              </a:p>
            </p:txBody>
          </p:sp>
          <p:grpSp>
            <p:nvGrpSpPr>
              <p:cNvPr id="4" name="Group 9"/>
              <p:cNvGrpSpPr>
                <a:grpSpLocks/>
              </p:cNvGrpSpPr>
              <p:nvPr/>
            </p:nvGrpSpPr>
            <p:grpSpPr bwMode="auto">
              <a:xfrm>
                <a:off x="1195" y="104"/>
                <a:ext cx="3827" cy="429"/>
                <a:chOff x="1021" y="240"/>
                <a:chExt cx="3827" cy="429"/>
              </a:xfrm>
            </p:grpSpPr>
            <p:grpSp>
              <p:nvGrpSpPr>
                <p:cNvPr id="5" name="Group 10"/>
                <p:cNvGrpSpPr>
                  <a:grpSpLocks/>
                </p:cNvGrpSpPr>
                <p:nvPr/>
              </p:nvGrpSpPr>
              <p:grpSpPr bwMode="auto">
                <a:xfrm>
                  <a:off x="1021" y="241"/>
                  <a:ext cx="2208" cy="427"/>
                  <a:chOff x="1021" y="241"/>
                  <a:chExt cx="2208" cy="427"/>
                </a:xfrm>
              </p:grpSpPr>
              <p:sp>
                <p:nvSpPr>
                  <p:cNvPr id="22539" name="Freeform 11"/>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0" name="Freeform 12"/>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1" name="Freeform 13"/>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2" name="Freeform 14"/>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3" name="Freeform 15"/>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4" name="Freeform 16"/>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5" name="Freeform 17"/>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6" name="Freeform 18"/>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7" name="Freeform 19"/>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8" name="Freeform 20"/>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49" name="Freeform 21"/>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0" name="Freeform 22"/>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1" name="Freeform 23"/>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2" name="Freeform 24"/>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3" name="Freeform 25"/>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4" name="Freeform 26"/>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5" name="Freeform 27"/>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6" name="Freeform 28"/>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7" name="Freeform 29"/>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8" name="Freeform 30"/>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59" name="Freeform 31"/>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0" name="Freeform 32"/>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1" name="Freeform 33"/>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2" name="Freeform 34"/>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a:defRPr/>
                    </a:pPr>
                    <a:endParaRPr lang="en-US" dirty="0"/>
                  </a:p>
                </p:txBody>
              </p:sp>
              <p:sp>
                <p:nvSpPr>
                  <p:cNvPr id="22563" name="Freeform 35"/>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4" name="Freeform 36"/>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5" name="Freeform 37"/>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6" name="Freeform 38"/>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7" name="Freeform 39"/>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8" name="Freeform 40"/>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69" name="Freeform 41"/>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70" name="Freeform 42"/>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71" name="Freeform 43"/>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72" name="Freeform 44"/>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73" name="Freeform 45"/>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74" name="Freeform 46"/>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75" name="Freeform 47"/>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76" name="Freeform 48"/>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77" name="Freeform 49"/>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78" name="Freeform 50"/>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79" name="Freeform 51"/>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80" name="Freeform 52"/>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81" name="Freeform 53"/>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82" name="Freeform 54"/>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83" name="Freeform 55"/>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84" name="Freeform 56"/>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85" name="Freeform 57"/>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86" name="Freeform 58"/>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87" name="Freeform 59"/>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88" name="Freeform 60"/>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89" name="Freeform 61"/>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590" name="Freeform 62"/>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91" name="Freeform 63"/>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92" name="Freeform 64"/>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93" name="Freeform 65"/>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94" name="Freeform 66"/>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dirty="0"/>
                  </a:p>
                </p:txBody>
              </p:sp>
            </p:grpSp>
            <p:grpSp>
              <p:nvGrpSpPr>
                <p:cNvPr id="6" name="Group 67"/>
                <p:cNvGrpSpPr>
                  <a:grpSpLocks/>
                </p:cNvGrpSpPr>
                <p:nvPr/>
              </p:nvGrpSpPr>
              <p:grpSpPr bwMode="auto">
                <a:xfrm>
                  <a:off x="3709" y="240"/>
                  <a:ext cx="1139" cy="429"/>
                  <a:chOff x="3709" y="240"/>
                  <a:chExt cx="1139" cy="429"/>
                </a:xfrm>
              </p:grpSpPr>
              <p:sp>
                <p:nvSpPr>
                  <p:cNvPr id="22596" name="Freeform 68"/>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97" name="Freeform 69"/>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98" name="Freeform 70"/>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599" name="Freeform 71"/>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0" name="Freeform 72"/>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1" name="Freeform 73"/>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2" name="Freeform 74"/>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3" name="Freeform 75"/>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4" name="Freeform 76"/>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5" name="Freeform 77"/>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6" name="Freeform 78"/>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7" name="Freeform 79"/>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8" name="Freeform 80"/>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09" name="Freeform 81"/>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0" name="Freeform 82"/>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1" name="Freeform 83"/>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2" name="Freeform 84"/>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3" name="Freeform 85"/>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4" name="Freeform 86"/>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5" name="Freeform 87"/>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6" name="Freeform 88"/>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7" name="Freeform 89"/>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618" name="Freeform 90"/>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19" name="Freeform 91"/>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20" name="Freeform 92"/>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621" name="Freeform 93"/>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22" name="Freeform 94"/>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623" name="Freeform 95"/>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24" name="Freeform 96"/>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25" name="Freeform 97"/>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26" name="Freeform 98"/>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627" name="Freeform 99"/>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628" name="Freeform 100"/>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29" name="Freeform 101"/>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30" name="Freeform 102"/>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31" name="Freeform 103"/>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632" name="Freeform 104"/>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dirty="0"/>
                  </a:p>
                </p:txBody>
              </p:sp>
              <p:sp>
                <p:nvSpPr>
                  <p:cNvPr id="22633" name="Freeform 105"/>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34" name="Freeform 106"/>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35" name="Freeform 107"/>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36" name="Freeform 108"/>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dirty="0"/>
                  </a:p>
                </p:txBody>
              </p:sp>
              <p:sp>
                <p:nvSpPr>
                  <p:cNvPr id="22637" name="Freeform 109"/>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dirty="0"/>
                  </a:p>
                </p:txBody>
              </p:sp>
            </p:grpSp>
          </p:grpSp>
          <p:grpSp>
            <p:nvGrpSpPr>
              <p:cNvPr id="7" name="Group 110"/>
              <p:cNvGrpSpPr>
                <a:grpSpLocks/>
              </p:cNvGrpSpPr>
              <p:nvPr/>
            </p:nvGrpSpPr>
            <p:grpSpPr bwMode="auto">
              <a:xfrm>
                <a:off x="798" y="111"/>
                <a:ext cx="4702" cy="418"/>
                <a:chOff x="798" y="255"/>
                <a:chExt cx="4702" cy="418"/>
              </a:xfrm>
            </p:grpSpPr>
            <p:sp>
              <p:nvSpPr>
                <p:cNvPr id="22639" name="Line 111"/>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0" name="Line 112"/>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1" name="Line 113"/>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2" name="Line 114"/>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3" name="Line 115"/>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4" name="Line 116"/>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5" name="Line 117"/>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6" name="Line 118"/>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7" name="Line 119"/>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8" name="Line 120"/>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49" name="Line 121"/>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0" name="Line 122"/>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1" name="Line 123"/>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2" name="Line 124"/>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3" name="Line 125"/>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4" name="Line 126"/>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5" name="Line 127"/>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6" name="Line 128"/>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7" name="Line 129"/>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8" name="Line 130"/>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sp>
              <p:nvSpPr>
                <p:cNvPr id="22659" name="Line 131"/>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a:defRPr/>
                  </a:pPr>
                  <a:endParaRPr lang="en-US" dirty="0"/>
                </a:p>
              </p:txBody>
            </p:sp>
          </p:grpSp>
          <p:grpSp>
            <p:nvGrpSpPr>
              <p:cNvPr id="8" name="Group 132"/>
              <p:cNvGrpSpPr>
                <a:grpSpLocks/>
              </p:cNvGrpSpPr>
              <p:nvPr/>
            </p:nvGrpSpPr>
            <p:grpSpPr bwMode="auto">
              <a:xfrm>
                <a:off x="1208" y="109"/>
                <a:ext cx="3694" cy="423"/>
                <a:chOff x="1034" y="245"/>
                <a:chExt cx="3694" cy="423"/>
              </a:xfrm>
            </p:grpSpPr>
            <p:sp>
              <p:nvSpPr>
                <p:cNvPr id="22661" name="Line 133"/>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2" name="Line 134"/>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3" name="Line 135"/>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4" name="Line 136"/>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5" name="Line 137"/>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6" name="Line 138"/>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7" name="Line 139"/>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8" name="Line 140"/>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69" name="Line 141"/>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0" name="Line 142"/>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1" name="Line 143"/>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2" name="Line 144"/>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3" name="Line 145"/>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4" name="Line 146"/>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5" name="Line 147"/>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6" name="Line 148"/>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7" name="Line 149"/>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8" name="Line 150"/>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79" name="Line 151"/>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80" name="Line 152"/>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81" name="Line 153"/>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82" name="Line 154"/>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83" name="Line 155"/>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84" name="Line 156"/>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a:defRPr/>
                  </a:pPr>
                  <a:endParaRPr lang="en-US" dirty="0"/>
                </a:p>
              </p:txBody>
            </p:sp>
            <p:sp>
              <p:nvSpPr>
                <p:cNvPr id="22685" name="Line 157"/>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a:defRPr/>
                  </a:pPr>
                  <a:endParaRPr lang="en-US" dirty="0"/>
                </a:p>
              </p:txBody>
            </p:sp>
          </p:grpSp>
        </p:grpSp>
        <p:pic>
          <p:nvPicPr>
            <p:cNvPr id="2057" name="Picture 161" descr="earth"/>
            <p:cNvPicPr>
              <a:picLocks noChangeAspect="1" noChangeArrowheads="1"/>
            </p:cNvPicPr>
            <p:nvPr userDrawn="1"/>
          </p:nvPicPr>
          <p:blipFill>
            <a:blip r:embed="rId13" cstate="print">
              <a:clrChange>
                <a:clrFrom>
                  <a:srgbClr val="000000"/>
                </a:clrFrom>
                <a:clrTo>
                  <a:srgbClr val="000000">
                    <a:alpha val="0"/>
                  </a:srgbClr>
                </a:clrTo>
              </a:clrChange>
            </a:blip>
            <a:srcRect/>
            <a:stretch>
              <a:fillRect/>
            </a:stretch>
          </p:blipFill>
          <p:spPr bwMode="auto">
            <a:xfrm>
              <a:off x="165" y="55"/>
              <a:ext cx="562" cy="524"/>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i="1">
          <a:solidFill>
            <a:schemeClr val="tx2"/>
          </a:solidFill>
          <a:latin typeface="+mj-lt"/>
          <a:ea typeface="+mj-ea"/>
          <a:cs typeface="+mj-cs"/>
        </a:defRPr>
      </a:lvl1pPr>
      <a:lvl2pPr algn="l" rtl="0" eaLnBrk="1" fontAlgn="base" hangingPunct="1">
        <a:spcBef>
          <a:spcPct val="0"/>
        </a:spcBef>
        <a:spcAft>
          <a:spcPct val="0"/>
        </a:spcAft>
        <a:defRPr sz="4400" i="1">
          <a:solidFill>
            <a:schemeClr val="tx2"/>
          </a:solidFill>
          <a:latin typeface="Times New Roman" charset="0"/>
          <a:cs typeface="Arial" charset="0"/>
        </a:defRPr>
      </a:lvl2pPr>
      <a:lvl3pPr algn="l" rtl="0" eaLnBrk="1" fontAlgn="base" hangingPunct="1">
        <a:spcBef>
          <a:spcPct val="0"/>
        </a:spcBef>
        <a:spcAft>
          <a:spcPct val="0"/>
        </a:spcAft>
        <a:defRPr sz="4400" i="1">
          <a:solidFill>
            <a:schemeClr val="tx2"/>
          </a:solidFill>
          <a:latin typeface="Times New Roman" charset="0"/>
          <a:cs typeface="Arial" charset="0"/>
        </a:defRPr>
      </a:lvl3pPr>
      <a:lvl4pPr algn="l" rtl="0" eaLnBrk="1" fontAlgn="base" hangingPunct="1">
        <a:spcBef>
          <a:spcPct val="0"/>
        </a:spcBef>
        <a:spcAft>
          <a:spcPct val="0"/>
        </a:spcAft>
        <a:defRPr sz="4400" i="1">
          <a:solidFill>
            <a:schemeClr val="tx2"/>
          </a:solidFill>
          <a:latin typeface="Times New Roman" charset="0"/>
          <a:cs typeface="Arial" charset="0"/>
        </a:defRPr>
      </a:lvl4pPr>
      <a:lvl5pPr algn="l" rtl="0" eaLnBrk="1" fontAlgn="base" hangingPunct="1">
        <a:spcBef>
          <a:spcPct val="0"/>
        </a:spcBef>
        <a:spcAft>
          <a:spcPct val="0"/>
        </a:spcAft>
        <a:defRPr sz="4400" i="1">
          <a:solidFill>
            <a:schemeClr val="tx2"/>
          </a:solidFill>
          <a:latin typeface="Times New Roman" charset="0"/>
          <a:cs typeface="Arial" charset="0"/>
        </a:defRPr>
      </a:lvl5pPr>
      <a:lvl6pPr marL="457200" algn="l" rtl="0" eaLnBrk="1" fontAlgn="base" hangingPunct="1">
        <a:spcBef>
          <a:spcPct val="0"/>
        </a:spcBef>
        <a:spcAft>
          <a:spcPct val="0"/>
        </a:spcAft>
        <a:defRPr sz="4400" i="1">
          <a:solidFill>
            <a:schemeClr val="tx2"/>
          </a:solidFill>
          <a:latin typeface="Times New Roman" charset="0"/>
          <a:cs typeface="Arial" charset="0"/>
        </a:defRPr>
      </a:lvl6pPr>
      <a:lvl7pPr marL="914400" algn="l" rtl="0" eaLnBrk="1" fontAlgn="base" hangingPunct="1">
        <a:spcBef>
          <a:spcPct val="0"/>
        </a:spcBef>
        <a:spcAft>
          <a:spcPct val="0"/>
        </a:spcAft>
        <a:defRPr sz="4400" i="1">
          <a:solidFill>
            <a:schemeClr val="tx2"/>
          </a:solidFill>
          <a:latin typeface="Times New Roman" charset="0"/>
          <a:cs typeface="Arial" charset="0"/>
        </a:defRPr>
      </a:lvl7pPr>
      <a:lvl8pPr marL="1371600" algn="l" rtl="0" eaLnBrk="1" fontAlgn="base" hangingPunct="1">
        <a:spcBef>
          <a:spcPct val="0"/>
        </a:spcBef>
        <a:spcAft>
          <a:spcPct val="0"/>
        </a:spcAft>
        <a:defRPr sz="4400" i="1">
          <a:solidFill>
            <a:schemeClr val="tx2"/>
          </a:solidFill>
          <a:latin typeface="Times New Roman" charset="0"/>
          <a:cs typeface="Arial" charset="0"/>
        </a:defRPr>
      </a:lvl8pPr>
      <a:lvl9pPr marL="1828800" algn="l" rtl="0" eaLnBrk="1" fontAlgn="base" hangingPunct="1">
        <a:spcBef>
          <a:spcPct val="0"/>
        </a:spcBef>
        <a:spcAft>
          <a:spcPct val="0"/>
        </a:spcAft>
        <a:defRPr sz="4400" i="1">
          <a:solidFill>
            <a:schemeClr val="tx2"/>
          </a:solidFill>
          <a:latin typeface="Times New Roman" charset="0"/>
          <a:cs typeface="Arial" charset="0"/>
        </a:defRPr>
      </a:lvl9pPr>
    </p:titleStyle>
    <p:bodyStyle>
      <a:lvl1pPr marL="342900" indent="-342900" algn="l" rtl="0" eaLnBrk="1" fontAlgn="base" hangingPunct="1">
        <a:spcBef>
          <a:spcPct val="20000"/>
        </a:spcBef>
        <a:spcAft>
          <a:spcPct val="0"/>
        </a:spcAft>
        <a:buBlip>
          <a:blip r:embed="rId14"/>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75000"/>
        <a:buBlip>
          <a:blip r:embed="rId15"/>
        </a:buBlip>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dol.gov/whd/opinion/flsa.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proofpoint.com/v2/url?u=http-3A__go.politicoemail.com_-3Fqs-3D527f1bd1dbc4289324a7446d54179f45ea0020c531236273e0326e143e69c2606633458169853d83818d4c450cbf52d0&amp;d=DwMCAg&amp;c=fMwtGtbwbi-K_84JbrNh2g&amp;r=VoPQBxo8zgJF87GuSVes4iQNbqbSixdbYHXeE8yXuzA&amp;m=zQ_mVghsLCPGRdYMiiYr-5dGzP5_Cp7h6-i194e6G4s&amp;s=BLlIPPnil6Q3RoIQWRAUxO8cO0Zh7vvt40Kn-isVjEQ&amp;e=" TargetMode="External"/><Relationship Id="rId2" Type="http://schemas.openxmlformats.org/officeDocument/2006/relationships/hyperlink" Target="https://urldefense.proofpoint.com/v2/url?u=http-3A__go.politicoemail.com_-3Fqs-3D527f1bd1dbc42893ddfb4700d39406a9d75e7a4b14d6de4d97fde1317715f6380d69ef3709404a9d3207971f9366201c&amp;d=DwMCAg&amp;c=fMwtGtbwbi-K_84JbrNh2g&amp;r=VoPQBxo8zgJF87GuSVes4iQNbqbSixdbYHXeE8yXuzA&amp;m=zQ_mVghsLCPGRdYMiiYr-5dGzP5_Cp7h6-i194e6G4s&amp;s=Pf97_-H3YDalEGK4BZOuacsgFVZQWmxSnrD1Cd2wA9E&amp;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supremecourt.gov/opinions/17pdf/17-494_j4el.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Susan.Buxton@dhr.Idaho.gov" TargetMode="External"/><Relationship Id="rId2" Type="http://schemas.openxmlformats.org/officeDocument/2006/relationships/hyperlink" Target="mailto:nreichenberg@ipma-hr.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dol.gov/whd/pai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i="0" dirty="0"/>
              <a:t>What Is Going On in Washington?</a:t>
            </a:r>
          </a:p>
        </p:txBody>
      </p:sp>
      <p:sp>
        <p:nvSpPr>
          <p:cNvPr id="3" name="Subtitle 2"/>
          <p:cNvSpPr>
            <a:spLocks noGrp="1"/>
          </p:cNvSpPr>
          <p:nvPr>
            <p:ph type="subTitle" idx="1"/>
          </p:nvPr>
        </p:nvSpPr>
        <p:spPr/>
        <p:txBody>
          <a:bodyPr/>
          <a:lstStyle/>
          <a:p>
            <a:r>
              <a:rPr lang="en-US" dirty="0"/>
              <a:t>NASPE Conference</a:t>
            </a:r>
          </a:p>
          <a:p>
            <a:r>
              <a:rPr lang="en-US" dirty="0"/>
              <a:t>July 18, 2018</a:t>
            </a:r>
          </a:p>
        </p:txBody>
      </p:sp>
      <p:sp>
        <p:nvSpPr>
          <p:cNvPr id="4" name="TextBox 3"/>
          <p:cNvSpPr txBox="1"/>
          <p:nvPr/>
        </p:nvSpPr>
        <p:spPr>
          <a:xfrm>
            <a:off x="5562600" y="6229350"/>
            <a:ext cx="4191000" cy="369332"/>
          </a:xfrm>
          <a:prstGeom prst="rect">
            <a:avLst/>
          </a:prstGeom>
          <a:noFill/>
        </p:spPr>
        <p:txBody>
          <a:bodyPr wrap="square" rtlCol="0">
            <a:spAutoFit/>
          </a:bodyPr>
          <a:lstStyle/>
          <a:p>
            <a:r>
              <a:rPr lang="en-US" dirty="0" smtClean="0"/>
              <a:t>Presented By: Susan E. Buxton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5A4A47-E470-4F2B-95F3-CAD95CBE2500}"/>
              </a:ext>
            </a:extLst>
          </p:cNvPr>
          <p:cNvSpPr>
            <a:spLocks noGrp="1"/>
          </p:cNvSpPr>
          <p:nvPr>
            <p:ph type="title"/>
          </p:nvPr>
        </p:nvSpPr>
        <p:spPr/>
        <p:txBody>
          <a:bodyPr/>
          <a:lstStyle/>
          <a:p>
            <a:pPr algn="ctr"/>
            <a:r>
              <a:rPr lang="en-US" b="1" i="0" dirty="0"/>
              <a:t>DOL Opinion Letters</a:t>
            </a:r>
          </a:p>
        </p:txBody>
      </p:sp>
      <p:sp>
        <p:nvSpPr>
          <p:cNvPr id="3" name="Content Placeholder 2">
            <a:extLst>
              <a:ext uri="{FF2B5EF4-FFF2-40B4-BE49-F238E27FC236}">
                <a16:creationId xmlns:a16="http://schemas.microsoft.com/office/drawing/2014/main" xmlns="" id="{DD6A4141-1755-4C28-92B7-31F1FF89903B}"/>
              </a:ext>
            </a:extLst>
          </p:cNvPr>
          <p:cNvSpPr>
            <a:spLocks noGrp="1"/>
          </p:cNvSpPr>
          <p:nvPr>
            <p:ph idx="1"/>
          </p:nvPr>
        </p:nvSpPr>
        <p:spPr/>
        <p:txBody>
          <a:bodyPr/>
          <a:lstStyle/>
          <a:p>
            <a:r>
              <a:rPr lang="en-US" sz="2600" dirty="0"/>
              <a:t>The Labor Department recently reissued several opinion letters that had been withdrawn in 2009 for further review, but had never been issued</a:t>
            </a:r>
          </a:p>
          <a:p>
            <a:pPr lvl="1"/>
            <a:r>
              <a:rPr lang="en-US" sz="2600" dirty="0"/>
              <a:t>Three may be relevant for public employers</a:t>
            </a:r>
          </a:p>
          <a:p>
            <a:pPr lvl="1"/>
            <a:r>
              <a:rPr lang="en-US" sz="2600" dirty="0"/>
              <a:t>Opinion letters are fact specific</a:t>
            </a:r>
          </a:p>
          <a:p>
            <a:pPr lvl="1"/>
            <a:r>
              <a:rPr lang="en-US" sz="2600" dirty="0"/>
              <a:t>Copies of all the opinion Letters are available at: </a:t>
            </a:r>
            <a:r>
              <a:rPr lang="en-US" sz="2600" u="sng" dirty="0">
                <a:hlinkClick r:id="rId2"/>
              </a:rPr>
              <a:t>https://</a:t>
            </a:r>
            <a:r>
              <a:rPr lang="en-US" sz="2600" u="sng" dirty="0" smtClean="0">
                <a:hlinkClick r:id="rId2"/>
              </a:rPr>
              <a:t>www.dol.gov/whd/opinion/flsa.htm</a:t>
            </a:r>
            <a:endParaRPr lang="en-US" sz="2600" u="sng" dirty="0" smtClean="0"/>
          </a:p>
          <a:p>
            <a:pPr marL="457200" lvl="1" indent="0">
              <a:buNone/>
            </a:pPr>
            <a:endParaRPr lang="en-US" sz="2600" dirty="0"/>
          </a:p>
          <a:p>
            <a:endParaRPr lang="en-US" sz="2600" dirty="0"/>
          </a:p>
        </p:txBody>
      </p:sp>
    </p:spTree>
    <p:extLst>
      <p:ext uri="{BB962C8B-B14F-4D97-AF65-F5344CB8AC3E}">
        <p14:creationId xmlns:p14="http://schemas.microsoft.com/office/powerpoint/2010/main" val="145848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580656-D770-44A7-9926-AB6AE6095631}"/>
              </a:ext>
            </a:extLst>
          </p:cNvPr>
          <p:cNvSpPr>
            <a:spLocks noGrp="1"/>
          </p:cNvSpPr>
          <p:nvPr>
            <p:ph type="title"/>
          </p:nvPr>
        </p:nvSpPr>
        <p:spPr/>
        <p:txBody>
          <a:bodyPr/>
          <a:lstStyle/>
          <a:p>
            <a:pPr algn="ctr"/>
            <a:r>
              <a:rPr lang="en-US" b="1" i="0" dirty="0"/>
              <a:t>DOL Opinion Letters</a:t>
            </a:r>
          </a:p>
        </p:txBody>
      </p:sp>
      <p:sp>
        <p:nvSpPr>
          <p:cNvPr id="3" name="Content Placeholder 2">
            <a:extLst>
              <a:ext uri="{FF2B5EF4-FFF2-40B4-BE49-F238E27FC236}">
                <a16:creationId xmlns:a16="http://schemas.microsoft.com/office/drawing/2014/main" xmlns="" id="{9434452B-60F9-414C-9B14-D5A667302FCA}"/>
              </a:ext>
            </a:extLst>
          </p:cNvPr>
          <p:cNvSpPr>
            <a:spLocks noGrp="1"/>
          </p:cNvSpPr>
          <p:nvPr>
            <p:ph idx="1"/>
          </p:nvPr>
        </p:nvSpPr>
        <p:spPr/>
        <p:txBody>
          <a:bodyPr/>
          <a:lstStyle/>
          <a:p>
            <a:r>
              <a:rPr lang="en-US" sz="2700" dirty="0"/>
              <a:t>On-call time for ambulance drivers</a:t>
            </a:r>
          </a:p>
          <a:p>
            <a:pPr lvl="1"/>
            <a:r>
              <a:rPr lang="en-US" sz="2400" dirty="0"/>
              <a:t>Based on the facts presented, the Labor Department found that the on-call time was not compensable since: 1) the call-backs were relatively infrequent, 2) the five-minute response time was not a significant hindrance to using the on-call time for personal purposes, and 3) employees were not disciplined for failing to respond within 5 minutes </a:t>
            </a:r>
          </a:p>
        </p:txBody>
      </p:sp>
    </p:spTree>
    <p:extLst>
      <p:ext uri="{BB962C8B-B14F-4D97-AF65-F5344CB8AC3E}">
        <p14:creationId xmlns:p14="http://schemas.microsoft.com/office/powerpoint/2010/main" val="833891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EE7B03-50F9-4EB5-AA6E-AA1ABF6C0AF7}"/>
              </a:ext>
            </a:extLst>
          </p:cNvPr>
          <p:cNvSpPr>
            <a:spLocks noGrp="1"/>
          </p:cNvSpPr>
          <p:nvPr>
            <p:ph type="title"/>
          </p:nvPr>
        </p:nvSpPr>
        <p:spPr/>
        <p:txBody>
          <a:bodyPr/>
          <a:lstStyle/>
          <a:p>
            <a:pPr algn="ctr"/>
            <a:r>
              <a:rPr lang="en-US" b="1" i="0" dirty="0"/>
              <a:t>DOL Opinion Letters</a:t>
            </a:r>
          </a:p>
        </p:txBody>
      </p:sp>
      <p:sp>
        <p:nvSpPr>
          <p:cNvPr id="3" name="Content Placeholder 2">
            <a:extLst>
              <a:ext uri="{FF2B5EF4-FFF2-40B4-BE49-F238E27FC236}">
                <a16:creationId xmlns:a16="http://schemas.microsoft.com/office/drawing/2014/main" xmlns="" id="{3139E796-206E-4CCF-B37F-69C8E0A445CB}"/>
              </a:ext>
            </a:extLst>
          </p:cNvPr>
          <p:cNvSpPr>
            <a:spLocks noGrp="1"/>
          </p:cNvSpPr>
          <p:nvPr>
            <p:ph idx="1"/>
          </p:nvPr>
        </p:nvSpPr>
        <p:spPr/>
        <p:txBody>
          <a:bodyPr/>
          <a:lstStyle/>
          <a:p>
            <a:r>
              <a:rPr lang="en-US" sz="2700" dirty="0"/>
              <a:t>Regular rate of pay for firefighters</a:t>
            </a:r>
          </a:p>
          <a:p>
            <a:pPr lvl="1"/>
            <a:r>
              <a:rPr lang="en-US" sz="2700" dirty="0"/>
              <a:t>Employers can pay more than the FLSA requires – not less</a:t>
            </a:r>
          </a:p>
          <a:p>
            <a:pPr lvl="1"/>
            <a:r>
              <a:rPr lang="en-US" sz="2700" dirty="0"/>
              <a:t>The opinion letter concludes that “the fact that, as part of a negotiated compromise, the collective bargaining agreement states that the regular rate is computed by dividing the 168 scheduled hours has no effect on the true regular rate required by the FLSA.”</a:t>
            </a:r>
          </a:p>
        </p:txBody>
      </p:sp>
    </p:spTree>
    <p:extLst>
      <p:ext uri="{BB962C8B-B14F-4D97-AF65-F5344CB8AC3E}">
        <p14:creationId xmlns:p14="http://schemas.microsoft.com/office/powerpoint/2010/main" val="1843298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8B1AA2-6777-49CB-B146-353610685A54}"/>
              </a:ext>
            </a:extLst>
          </p:cNvPr>
          <p:cNvSpPr>
            <a:spLocks noGrp="1"/>
          </p:cNvSpPr>
          <p:nvPr>
            <p:ph type="title"/>
          </p:nvPr>
        </p:nvSpPr>
        <p:spPr/>
        <p:txBody>
          <a:bodyPr/>
          <a:lstStyle/>
          <a:p>
            <a:pPr algn="ctr"/>
            <a:r>
              <a:rPr lang="en-US" b="1" i="0" dirty="0"/>
              <a:t>DOL Opinion Letters</a:t>
            </a:r>
          </a:p>
        </p:txBody>
      </p:sp>
      <p:sp>
        <p:nvSpPr>
          <p:cNvPr id="3" name="Content Placeholder 2">
            <a:extLst>
              <a:ext uri="{FF2B5EF4-FFF2-40B4-BE49-F238E27FC236}">
                <a16:creationId xmlns:a16="http://schemas.microsoft.com/office/drawing/2014/main" xmlns="" id="{DAD4F6CB-85C6-421F-A76F-88D727EA9BA6}"/>
              </a:ext>
            </a:extLst>
          </p:cNvPr>
          <p:cNvSpPr>
            <a:spLocks noGrp="1"/>
          </p:cNvSpPr>
          <p:nvPr>
            <p:ph idx="1"/>
          </p:nvPr>
        </p:nvSpPr>
        <p:spPr/>
        <p:txBody>
          <a:bodyPr/>
          <a:lstStyle/>
          <a:p>
            <a:r>
              <a:rPr lang="en-US" sz="2800" dirty="0"/>
              <a:t>Salary deductions for exempt employees </a:t>
            </a:r>
          </a:p>
          <a:p>
            <a:pPr lvl="1"/>
            <a:r>
              <a:rPr lang="en-US" sz="2400" dirty="0"/>
              <a:t>Where exempt employees are absent for one or more full days, but do not have enough time in their leave bank to cover the entire absence, the employer may make a deduction from pay for any portion of full-day absences that is not accounted for by the leave bank</a:t>
            </a:r>
          </a:p>
        </p:txBody>
      </p:sp>
    </p:spTree>
    <p:extLst>
      <p:ext uri="{BB962C8B-B14F-4D97-AF65-F5344CB8AC3E}">
        <p14:creationId xmlns:p14="http://schemas.microsoft.com/office/powerpoint/2010/main" val="3211068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B0A073-D936-498D-8184-816B61CA6202}"/>
              </a:ext>
            </a:extLst>
          </p:cNvPr>
          <p:cNvSpPr>
            <a:spLocks noGrp="1"/>
          </p:cNvSpPr>
          <p:nvPr>
            <p:ph type="title"/>
          </p:nvPr>
        </p:nvSpPr>
        <p:spPr/>
        <p:txBody>
          <a:bodyPr/>
          <a:lstStyle/>
          <a:p>
            <a:pPr algn="ctr"/>
            <a:r>
              <a:rPr lang="en-US" b="1" i="0" dirty="0"/>
              <a:t>DOL Opinion Letters</a:t>
            </a:r>
          </a:p>
        </p:txBody>
      </p:sp>
      <p:sp>
        <p:nvSpPr>
          <p:cNvPr id="3" name="Content Placeholder 2">
            <a:extLst>
              <a:ext uri="{FF2B5EF4-FFF2-40B4-BE49-F238E27FC236}">
                <a16:creationId xmlns:a16="http://schemas.microsoft.com/office/drawing/2014/main" xmlns="" id="{A8DE7452-BD48-494C-ABC6-292BAA476F1B}"/>
              </a:ext>
            </a:extLst>
          </p:cNvPr>
          <p:cNvSpPr>
            <a:spLocks noGrp="1"/>
          </p:cNvSpPr>
          <p:nvPr>
            <p:ph idx="1"/>
          </p:nvPr>
        </p:nvSpPr>
        <p:spPr/>
        <p:txBody>
          <a:bodyPr/>
          <a:lstStyle/>
          <a:p>
            <a:r>
              <a:rPr lang="en-US" sz="2800" dirty="0"/>
              <a:t>Labor Department issued recently a new opinion letter concerning FMLA related breaks</a:t>
            </a:r>
          </a:p>
          <a:p>
            <a:pPr lvl="1"/>
            <a:r>
              <a:rPr lang="en-US" sz="2400" dirty="0"/>
              <a:t>Employee with serious health condition needed 15 minute break for every hour worked</a:t>
            </a:r>
          </a:p>
          <a:p>
            <a:pPr lvl="1"/>
            <a:r>
              <a:rPr lang="en-US" sz="2400" dirty="0"/>
              <a:t>Breaks are not compensable since they primarily benefit the employee and FMLA leave is unpaid</a:t>
            </a:r>
          </a:p>
          <a:p>
            <a:pPr lvl="1"/>
            <a:r>
              <a:rPr lang="en-US" sz="2400" dirty="0"/>
              <a:t>However, the employee must receive as many compensable breaks as other employees</a:t>
            </a:r>
          </a:p>
          <a:p>
            <a:pPr lvl="1"/>
            <a:endParaRPr lang="en-US" dirty="0"/>
          </a:p>
        </p:txBody>
      </p:sp>
    </p:spTree>
    <p:extLst>
      <p:ext uri="{BB962C8B-B14F-4D97-AF65-F5344CB8AC3E}">
        <p14:creationId xmlns:p14="http://schemas.microsoft.com/office/powerpoint/2010/main" val="2704330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2EBE26-8724-4BF4-B500-F8ADFAFFF400}"/>
              </a:ext>
            </a:extLst>
          </p:cNvPr>
          <p:cNvSpPr>
            <a:spLocks noGrp="1"/>
          </p:cNvSpPr>
          <p:nvPr>
            <p:ph type="title"/>
          </p:nvPr>
        </p:nvSpPr>
        <p:spPr/>
        <p:txBody>
          <a:bodyPr/>
          <a:lstStyle/>
          <a:p>
            <a:pPr algn="ctr"/>
            <a:r>
              <a:rPr lang="en-US" b="1" i="0" dirty="0"/>
              <a:t>Union Fair Share Fees Case</a:t>
            </a:r>
          </a:p>
        </p:txBody>
      </p:sp>
      <p:sp>
        <p:nvSpPr>
          <p:cNvPr id="3" name="Content Placeholder 2">
            <a:extLst>
              <a:ext uri="{FF2B5EF4-FFF2-40B4-BE49-F238E27FC236}">
                <a16:creationId xmlns:a16="http://schemas.microsoft.com/office/drawing/2014/main" xmlns="" id="{7E226294-4A55-436F-8AF0-4351FEFF979C}"/>
              </a:ext>
            </a:extLst>
          </p:cNvPr>
          <p:cNvSpPr>
            <a:spLocks noGrp="1"/>
          </p:cNvSpPr>
          <p:nvPr>
            <p:ph idx="1"/>
          </p:nvPr>
        </p:nvSpPr>
        <p:spPr/>
        <p:txBody>
          <a:bodyPr/>
          <a:lstStyle/>
          <a:p>
            <a:r>
              <a:rPr lang="en-US" sz="2000" dirty="0"/>
              <a:t>In a 5-4 ruling, the US Supreme Court ruled in the case of </a:t>
            </a:r>
            <a:r>
              <a:rPr lang="en-US" sz="2000" i="1" dirty="0"/>
              <a:t>Janus v. American Federation of State, County &amp; Municipal Employees</a:t>
            </a:r>
            <a:r>
              <a:rPr lang="en-US" sz="2000" dirty="0"/>
              <a:t> that the First Amendment rights of government employees who are non-members of a union were violated if they are required to pay a “fair share” fee to the union </a:t>
            </a:r>
          </a:p>
          <a:p>
            <a:r>
              <a:rPr lang="en-US" sz="2000" dirty="0"/>
              <a:t>The court stated that “The First Amendment does not permit the government to compel a person to pay for another party’s speech just because the government thinks that the speech furthers the interests of the person who does not want to pay” </a:t>
            </a:r>
          </a:p>
          <a:p>
            <a:r>
              <a:rPr lang="en-US" sz="2000" dirty="0"/>
              <a:t>The case involved an Illinois state employee who is represented by AFSCME and sued claiming that he should not be forced to pay fees to support the union’s work </a:t>
            </a:r>
          </a:p>
          <a:p>
            <a:pPr marL="0" indent="0">
              <a:buNone/>
            </a:pPr>
            <a:endParaRPr lang="en-US" sz="2000" dirty="0"/>
          </a:p>
        </p:txBody>
      </p:sp>
    </p:spTree>
    <p:extLst>
      <p:ext uri="{BB962C8B-B14F-4D97-AF65-F5344CB8AC3E}">
        <p14:creationId xmlns:p14="http://schemas.microsoft.com/office/powerpoint/2010/main" val="1506844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9559D-5352-49A1-BEAF-135025A7198A}"/>
              </a:ext>
            </a:extLst>
          </p:cNvPr>
          <p:cNvSpPr>
            <a:spLocks noGrp="1"/>
          </p:cNvSpPr>
          <p:nvPr>
            <p:ph type="title"/>
          </p:nvPr>
        </p:nvSpPr>
        <p:spPr/>
        <p:txBody>
          <a:bodyPr/>
          <a:lstStyle/>
          <a:p>
            <a:pPr algn="ctr"/>
            <a:r>
              <a:rPr lang="en-US" b="1" i="0" dirty="0"/>
              <a:t>Union Fair Share Fees Case</a:t>
            </a:r>
          </a:p>
        </p:txBody>
      </p:sp>
      <p:sp>
        <p:nvSpPr>
          <p:cNvPr id="3" name="Content Placeholder 2">
            <a:extLst>
              <a:ext uri="{FF2B5EF4-FFF2-40B4-BE49-F238E27FC236}">
                <a16:creationId xmlns:a16="http://schemas.microsoft.com/office/drawing/2014/main" xmlns="" id="{45C0F9E5-4889-4AE5-9C7C-427794B3876D}"/>
              </a:ext>
            </a:extLst>
          </p:cNvPr>
          <p:cNvSpPr>
            <a:spLocks noGrp="1"/>
          </p:cNvSpPr>
          <p:nvPr>
            <p:ph idx="1"/>
          </p:nvPr>
        </p:nvSpPr>
        <p:spPr/>
        <p:txBody>
          <a:bodyPr/>
          <a:lstStyle/>
          <a:p>
            <a:r>
              <a:rPr lang="en-US" sz="2400" dirty="0"/>
              <a:t>The US Supreme Court overturned its 1977 decision in </a:t>
            </a:r>
            <a:r>
              <a:rPr lang="en-US" sz="2400" i="1" dirty="0"/>
              <a:t>Abood v. Detroit Board of Education</a:t>
            </a:r>
            <a:r>
              <a:rPr lang="en-US" sz="2400" dirty="0"/>
              <a:t> in which the court ruled that employees do not need to pay for the political activities of unions, but it is constitutional to require nonmembers to help pay for the union’s collective bargaining efforts, since they benefit from these activities</a:t>
            </a:r>
          </a:p>
          <a:p>
            <a:r>
              <a:rPr lang="en-US" sz="2400" dirty="0"/>
              <a:t>Several lawsuits have been filed, with more expected seeking repayment of the fees that have been paid</a:t>
            </a:r>
          </a:p>
          <a:p>
            <a:pPr marL="0" indent="0">
              <a:buNone/>
            </a:pPr>
            <a:endParaRPr lang="en-US" dirty="0"/>
          </a:p>
        </p:txBody>
      </p:sp>
    </p:spTree>
    <p:extLst>
      <p:ext uri="{BB962C8B-B14F-4D97-AF65-F5344CB8AC3E}">
        <p14:creationId xmlns:p14="http://schemas.microsoft.com/office/powerpoint/2010/main" val="47000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06EAE0-5B32-4868-A328-6C5D9C968247}"/>
              </a:ext>
            </a:extLst>
          </p:cNvPr>
          <p:cNvSpPr>
            <a:spLocks noGrp="1"/>
          </p:cNvSpPr>
          <p:nvPr>
            <p:ph type="title"/>
          </p:nvPr>
        </p:nvSpPr>
        <p:spPr/>
        <p:txBody>
          <a:bodyPr/>
          <a:lstStyle/>
          <a:p>
            <a:pPr algn="ctr"/>
            <a:r>
              <a:rPr lang="en-US" sz="4000" b="1" i="0" dirty="0"/>
              <a:t>Mandatory Public Safety Bargaining Bill</a:t>
            </a:r>
          </a:p>
        </p:txBody>
      </p:sp>
      <p:sp>
        <p:nvSpPr>
          <p:cNvPr id="3" name="Content Placeholder 2">
            <a:extLst>
              <a:ext uri="{FF2B5EF4-FFF2-40B4-BE49-F238E27FC236}">
                <a16:creationId xmlns:a16="http://schemas.microsoft.com/office/drawing/2014/main" xmlns="" id="{3141F71E-C87D-4E95-B93B-698FC6AD2266}"/>
              </a:ext>
            </a:extLst>
          </p:cNvPr>
          <p:cNvSpPr>
            <a:spLocks noGrp="1"/>
          </p:cNvSpPr>
          <p:nvPr>
            <p:ph idx="1"/>
          </p:nvPr>
        </p:nvSpPr>
        <p:spPr/>
        <p:txBody>
          <a:bodyPr/>
          <a:lstStyle/>
          <a:p>
            <a:r>
              <a:rPr lang="en-US" sz="2400" dirty="0"/>
              <a:t>Reps. </a:t>
            </a:r>
            <a:r>
              <a:rPr lang="en-US" sz="2400" u="sng" dirty="0">
                <a:hlinkClick r:id="rId2"/>
              </a:rPr>
              <a:t>John Duncan</a:t>
            </a:r>
            <a:r>
              <a:rPr lang="en-US" sz="2400" dirty="0"/>
              <a:t> (R-Tenn.), </a:t>
            </a:r>
            <a:r>
              <a:rPr lang="en-US" sz="2400" u="sng" dirty="0">
                <a:hlinkClick r:id="rId3"/>
              </a:rPr>
              <a:t>Dan Kildee</a:t>
            </a:r>
            <a:r>
              <a:rPr lang="en-US" sz="2400" dirty="0"/>
              <a:t> (D-Mich.) and 48 cosponsors introduced a bill, the Public Safety Employer-Employee Cooperation Act (H.R. 4846), that would require state/local governments to recognize public safety officer unions and to bargain collectively over wages</a:t>
            </a:r>
          </a:p>
          <a:p>
            <a:r>
              <a:rPr lang="en-US" sz="2400" dirty="0"/>
              <a:t>The Janus case is what motivated the public safety unions to push for this bill </a:t>
            </a:r>
          </a:p>
          <a:p>
            <a:r>
              <a:rPr lang="en-US" sz="2400" dirty="0"/>
              <a:t>No action expected to be taken this year</a:t>
            </a:r>
          </a:p>
          <a:p>
            <a:r>
              <a:rPr lang="en-US" sz="2400" dirty="0"/>
              <a:t>IPMA-HR is opposed to this legislation</a:t>
            </a:r>
          </a:p>
        </p:txBody>
      </p:sp>
    </p:spTree>
    <p:extLst>
      <p:ext uri="{BB962C8B-B14F-4D97-AF65-F5344CB8AC3E}">
        <p14:creationId xmlns:p14="http://schemas.microsoft.com/office/powerpoint/2010/main" val="584996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E59D6C-BC24-45EE-97C2-334300826214}"/>
              </a:ext>
            </a:extLst>
          </p:cNvPr>
          <p:cNvSpPr>
            <a:spLocks noGrp="1"/>
          </p:cNvSpPr>
          <p:nvPr>
            <p:ph type="title"/>
          </p:nvPr>
        </p:nvSpPr>
        <p:spPr/>
        <p:txBody>
          <a:bodyPr/>
          <a:lstStyle/>
          <a:p>
            <a:pPr algn="ctr"/>
            <a:r>
              <a:rPr lang="en-US" b="1" i="0" dirty="0"/>
              <a:t>Mandatory Public Safety Bargaining Bill</a:t>
            </a:r>
          </a:p>
        </p:txBody>
      </p:sp>
      <p:sp>
        <p:nvSpPr>
          <p:cNvPr id="3" name="Content Placeholder 2">
            <a:extLst>
              <a:ext uri="{FF2B5EF4-FFF2-40B4-BE49-F238E27FC236}">
                <a16:creationId xmlns:a16="http://schemas.microsoft.com/office/drawing/2014/main" xmlns="" id="{3958BA3B-0CA5-447B-AF06-DF595B4E937B}"/>
              </a:ext>
            </a:extLst>
          </p:cNvPr>
          <p:cNvSpPr>
            <a:spLocks noGrp="1"/>
          </p:cNvSpPr>
          <p:nvPr>
            <p:ph idx="1"/>
          </p:nvPr>
        </p:nvSpPr>
        <p:spPr/>
        <p:txBody>
          <a:bodyPr/>
          <a:lstStyle/>
          <a:p>
            <a:r>
              <a:rPr lang="en-US" sz="2700" dirty="0"/>
              <a:t>Act would be administered by the Federal Labor Relations Authority (FLRA) which would determine if state law provides rights:</a:t>
            </a:r>
          </a:p>
          <a:p>
            <a:pPr lvl="1"/>
            <a:r>
              <a:rPr lang="en-US" sz="2300" dirty="0"/>
              <a:t>Granting public safety officers the right to form &amp; join a labor organization</a:t>
            </a:r>
          </a:p>
          <a:p>
            <a:pPr lvl="1"/>
            <a:r>
              <a:rPr lang="en-US" sz="2300" dirty="0"/>
              <a:t>Requiring public safety employers to recognize the employees’ labor organization, to agree to bargain over hours, wages &amp; terms &amp; conditions of employment</a:t>
            </a:r>
          </a:p>
          <a:p>
            <a:pPr lvl="1"/>
            <a:r>
              <a:rPr lang="en-US" sz="2300" dirty="0"/>
              <a:t>Providing for binding interest arbitration to resolve an impasse</a:t>
            </a:r>
          </a:p>
        </p:txBody>
      </p:sp>
    </p:spTree>
    <p:extLst>
      <p:ext uri="{BB962C8B-B14F-4D97-AF65-F5344CB8AC3E}">
        <p14:creationId xmlns:p14="http://schemas.microsoft.com/office/powerpoint/2010/main" val="3102385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0B16DA-1E7E-4D8F-9470-9B74125F8AAF}"/>
              </a:ext>
            </a:extLst>
          </p:cNvPr>
          <p:cNvSpPr>
            <a:spLocks noGrp="1"/>
          </p:cNvSpPr>
          <p:nvPr>
            <p:ph type="title"/>
          </p:nvPr>
        </p:nvSpPr>
        <p:spPr/>
        <p:txBody>
          <a:bodyPr/>
          <a:lstStyle/>
          <a:p>
            <a:pPr algn="ctr"/>
            <a:r>
              <a:rPr lang="en-US" b="1" i="0" dirty="0"/>
              <a:t>Mandatory Public Safety Bargaining Bill</a:t>
            </a:r>
          </a:p>
        </p:txBody>
      </p:sp>
      <p:sp>
        <p:nvSpPr>
          <p:cNvPr id="3" name="Content Placeholder 2">
            <a:extLst>
              <a:ext uri="{FF2B5EF4-FFF2-40B4-BE49-F238E27FC236}">
                <a16:creationId xmlns:a16="http://schemas.microsoft.com/office/drawing/2014/main" xmlns="" id="{298B40BC-47BF-4FCD-8CA3-8965A2F0742D}"/>
              </a:ext>
            </a:extLst>
          </p:cNvPr>
          <p:cNvSpPr>
            <a:spLocks noGrp="1"/>
          </p:cNvSpPr>
          <p:nvPr>
            <p:ph idx="1"/>
          </p:nvPr>
        </p:nvSpPr>
        <p:spPr/>
        <p:txBody>
          <a:bodyPr/>
          <a:lstStyle/>
          <a:p>
            <a:r>
              <a:rPr lang="en-US" sz="2500" dirty="0"/>
              <a:t>If the FLRA determines that a state provides similar rights, then this act would not preempt state law</a:t>
            </a:r>
          </a:p>
          <a:p>
            <a:r>
              <a:rPr lang="en-US" sz="2500" dirty="0"/>
              <a:t>If a state does not provide for similar rights then the state would be subject to the act on the later of:</a:t>
            </a:r>
          </a:p>
          <a:p>
            <a:pPr lvl="1"/>
            <a:r>
              <a:rPr lang="en-US" sz="2300" dirty="0"/>
              <a:t>2 years after the date of enactment;</a:t>
            </a:r>
          </a:p>
          <a:p>
            <a:pPr lvl="1"/>
            <a:r>
              <a:rPr lang="en-US" sz="2300" dirty="0"/>
              <a:t>The date that is the last day of the 1</a:t>
            </a:r>
            <a:r>
              <a:rPr lang="en-US" sz="2300" baseline="30000" dirty="0"/>
              <a:t>st</a:t>
            </a:r>
            <a:r>
              <a:rPr lang="en-US" sz="2300" dirty="0"/>
              <a:t> regular session of the state legislature that begins after the date the FLRA makes a determination</a:t>
            </a:r>
          </a:p>
        </p:txBody>
      </p:sp>
    </p:spTree>
    <p:extLst>
      <p:ext uri="{BB962C8B-B14F-4D97-AF65-F5344CB8AC3E}">
        <p14:creationId xmlns:p14="http://schemas.microsoft.com/office/powerpoint/2010/main" val="2362882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Outline</a:t>
            </a:r>
          </a:p>
        </p:txBody>
      </p:sp>
      <p:sp>
        <p:nvSpPr>
          <p:cNvPr id="5" name="Content Placeholder 4"/>
          <p:cNvSpPr>
            <a:spLocks noGrp="1"/>
          </p:cNvSpPr>
          <p:nvPr>
            <p:ph sz="half" idx="2"/>
          </p:nvPr>
        </p:nvSpPr>
        <p:spPr/>
        <p:txBody>
          <a:bodyPr/>
          <a:lstStyle/>
          <a:p>
            <a:r>
              <a:rPr lang="en-US" sz="1800" dirty="0"/>
              <a:t>ACA Cadillac Tax</a:t>
            </a:r>
          </a:p>
          <a:p>
            <a:r>
              <a:rPr lang="en-US" sz="1800" dirty="0"/>
              <a:t>Pension Legislation</a:t>
            </a:r>
          </a:p>
          <a:p>
            <a:r>
              <a:rPr lang="en-US" sz="1800" dirty="0"/>
              <a:t>Sexual Orientation/ Transgender Discrimination</a:t>
            </a:r>
          </a:p>
          <a:p>
            <a:r>
              <a:rPr lang="en-US" sz="1800" dirty="0"/>
              <a:t>Litigation</a:t>
            </a:r>
            <a:endParaRPr lang="en-US" sz="1600" dirty="0"/>
          </a:p>
          <a:p>
            <a:pPr lvl="1"/>
            <a:r>
              <a:rPr lang="en-US" sz="1600" dirty="0"/>
              <a:t>5</a:t>
            </a:r>
            <a:r>
              <a:rPr lang="en-US" sz="1600" baseline="30000" dirty="0"/>
              <a:t>th</a:t>
            </a:r>
            <a:r>
              <a:rPr lang="en-US" sz="1600" dirty="0"/>
              <a:t> Amendment Case</a:t>
            </a:r>
          </a:p>
          <a:p>
            <a:pPr lvl="1"/>
            <a:r>
              <a:rPr lang="en-US" sz="1600" dirty="0"/>
              <a:t>ADA Case</a:t>
            </a:r>
          </a:p>
          <a:p>
            <a:pPr lvl="1"/>
            <a:r>
              <a:rPr lang="en-US" sz="1600" dirty="0"/>
              <a:t>ADEA Case</a:t>
            </a:r>
          </a:p>
          <a:p>
            <a:pPr lvl="1"/>
            <a:r>
              <a:rPr lang="en-US" sz="1600" dirty="0"/>
              <a:t>Salary History</a:t>
            </a:r>
          </a:p>
          <a:p>
            <a:pPr lvl="1"/>
            <a:r>
              <a:rPr lang="en-US" sz="1600" dirty="0"/>
              <a:t>Collection of Sales Tax Case</a:t>
            </a:r>
          </a:p>
          <a:p>
            <a:endParaRPr lang="en-US" dirty="0"/>
          </a:p>
        </p:txBody>
      </p:sp>
      <p:sp>
        <p:nvSpPr>
          <p:cNvPr id="6" name="Content Placeholder 5">
            <a:extLst>
              <a:ext uri="{FF2B5EF4-FFF2-40B4-BE49-F238E27FC236}">
                <a16:creationId xmlns:a16="http://schemas.microsoft.com/office/drawing/2014/main" xmlns="" id="{924A98E0-C2E1-495F-93C2-6F48DD0F1C5D}"/>
              </a:ext>
            </a:extLst>
          </p:cNvPr>
          <p:cNvSpPr>
            <a:spLocks noGrp="1"/>
          </p:cNvSpPr>
          <p:nvPr>
            <p:ph sz="half" idx="1"/>
          </p:nvPr>
        </p:nvSpPr>
        <p:spPr/>
        <p:txBody>
          <a:bodyPr/>
          <a:lstStyle/>
          <a:p>
            <a:r>
              <a:rPr lang="en-US" sz="2000" dirty="0"/>
              <a:t>Congress Overview</a:t>
            </a:r>
          </a:p>
          <a:p>
            <a:r>
              <a:rPr lang="en-US" sz="2000" dirty="0"/>
              <a:t>FLSA PAID Program</a:t>
            </a:r>
          </a:p>
          <a:p>
            <a:r>
              <a:rPr lang="en-US" sz="2000" dirty="0"/>
              <a:t>FLSA Overtime Regulations</a:t>
            </a:r>
          </a:p>
          <a:p>
            <a:r>
              <a:rPr lang="en-US" sz="2000" dirty="0"/>
              <a:t>FLSA Regular Rate Proposed Regulations</a:t>
            </a:r>
          </a:p>
          <a:p>
            <a:r>
              <a:rPr lang="en-US" sz="2000" dirty="0"/>
              <a:t>DOL Opinion Letters</a:t>
            </a:r>
          </a:p>
          <a:p>
            <a:r>
              <a:rPr lang="en-US" sz="2000" dirty="0"/>
              <a:t>FLSA Case</a:t>
            </a:r>
          </a:p>
          <a:p>
            <a:r>
              <a:rPr lang="en-US" sz="2000" dirty="0"/>
              <a:t>Mandatory Public Safety Bargaining</a:t>
            </a:r>
          </a:p>
          <a:p>
            <a:r>
              <a:rPr lang="en-US" sz="2000" dirty="0"/>
              <a:t>Union Fees Case</a:t>
            </a:r>
          </a:p>
          <a:p>
            <a:r>
              <a:rPr lang="en-US" sz="2000" dirty="0"/>
              <a:t>Health Care Reform</a:t>
            </a:r>
          </a:p>
          <a:p>
            <a:r>
              <a:rPr lang="en-US" sz="2000" dirty="0"/>
              <a:t>Cost Sharing Reductions</a:t>
            </a:r>
          </a:p>
          <a:p>
            <a:endParaRPr lang="en-US" dirty="0"/>
          </a:p>
        </p:txBody>
      </p:sp>
    </p:spTree>
    <p:extLst>
      <p:ext uri="{BB962C8B-B14F-4D97-AF65-F5344CB8AC3E}">
        <p14:creationId xmlns:p14="http://schemas.microsoft.com/office/powerpoint/2010/main" val="106570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C97B94-C502-4640-95D5-0CC4FA7011C0}"/>
              </a:ext>
            </a:extLst>
          </p:cNvPr>
          <p:cNvSpPr>
            <a:spLocks noGrp="1"/>
          </p:cNvSpPr>
          <p:nvPr>
            <p:ph type="title"/>
          </p:nvPr>
        </p:nvSpPr>
        <p:spPr/>
        <p:txBody>
          <a:bodyPr/>
          <a:lstStyle/>
          <a:p>
            <a:pPr algn="ctr"/>
            <a:r>
              <a:rPr lang="en-US" b="1" i="0" dirty="0"/>
              <a:t>Mandatory Public Safety Bargaining Bill</a:t>
            </a:r>
          </a:p>
        </p:txBody>
      </p:sp>
      <p:sp>
        <p:nvSpPr>
          <p:cNvPr id="3" name="Content Placeholder 2">
            <a:extLst>
              <a:ext uri="{FF2B5EF4-FFF2-40B4-BE49-F238E27FC236}">
                <a16:creationId xmlns:a16="http://schemas.microsoft.com/office/drawing/2014/main" xmlns="" id="{38E340B0-C830-48BC-9449-CADD1EE2A804}"/>
              </a:ext>
            </a:extLst>
          </p:cNvPr>
          <p:cNvSpPr>
            <a:spLocks noGrp="1"/>
          </p:cNvSpPr>
          <p:nvPr>
            <p:ph idx="1"/>
          </p:nvPr>
        </p:nvSpPr>
        <p:spPr/>
        <p:txBody>
          <a:bodyPr/>
          <a:lstStyle/>
          <a:p>
            <a:r>
              <a:rPr lang="en-US" sz="1900" dirty="0"/>
              <a:t>Not later than 1 year after enactment, the FLRA would have to issue regulations establishing collective bargaining procedures for employers &amp; public safety officers in states that do not provide for such rights &amp; responsibilities</a:t>
            </a:r>
          </a:p>
          <a:p>
            <a:r>
              <a:rPr lang="en-US" sz="1900" dirty="0"/>
              <a:t>The bill would prohibit strikes &amp; lockouts</a:t>
            </a:r>
          </a:p>
          <a:p>
            <a:r>
              <a:rPr lang="en-US" sz="1900" dirty="0"/>
              <a:t>Existing collective bargaining agreements in effect when the bill is passed would not be invalidated</a:t>
            </a:r>
          </a:p>
          <a:p>
            <a:r>
              <a:rPr lang="en-US" sz="1900" dirty="0"/>
              <a:t>States could exempt from coverage a subdivision with a population of less than 5,000 or employs less than 25 full-time employees</a:t>
            </a:r>
          </a:p>
          <a:p>
            <a:r>
              <a:rPr lang="en-US" sz="1900" dirty="0"/>
              <a:t>States could enforce right-to-work laws that prohibit union membership or payment of union fees as a condition of employment</a:t>
            </a:r>
          </a:p>
        </p:txBody>
      </p:sp>
    </p:spTree>
    <p:extLst>
      <p:ext uri="{BB962C8B-B14F-4D97-AF65-F5344CB8AC3E}">
        <p14:creationId xmlns:p14="http://schemas.microsoft.com/office/powerpoint/2010/main" val="1005111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E100C3-965C-4654-8237-4C7A19756629}"/>
              </a:ext>
            </a:extLst>
          </p:cNvPr>
          <p:cNvSpPr>
            <a:spLocks noGrp="1"/>
          </p:cNvSpPr>
          <p:nvPr>
            <p:ph type="title"/>
          </p:nvPr>
        </p:nvSpPr>
        <p:spPr/>
        <p:txBody>
          <a:bodyPr/>
          <a:lstStyle/>
          <a:p>
            <a:pPr algn="ctr"/>
            <a:r>
              <a:rPr lang="en-US" b="1" i="0" dirty="0"/>
              <a:t>Health Care Reform</a:t>
            </a:r>
          </a:p>
        </p:txBody>
      </p:sp>
      <p:sp>
        <p:nvSpPr>
          <p:cNvPr id="3" name="Content Placeholder 2">
            <a:extLst>
              <a:ext uri="{FF2B5EF4-FFF2-40B4-BE49-F238E27FC236}">
                <a16:creationId xmlns:a16="http://schemas.microsoft.com/office/drawing/2014/main" xmlns="" id="{98061CD4-0511-477E-A061-1566EEE7245B}"/>
              </a:ext>
            </a:extLst>
          </p:cNvPr>
          <p:cNvSpPr>
            <a:spLocks noGrp="1"/>
          </p:cNvSpPr>
          <p:nvPr>
            <p:ph idx="1"/>
          </p:nvPr>
        </p:nvSpPr>
        <p:spPr/>
        <p:txBody>
          <a:bodyPr/>
          <a:lstStyle/>
          <a:p>
            <a:r>
              <a:rPr lang="en-US" sz="2400" dirty="0"/>
              <a:t>Republican legislative efforts to repeal and replace the Affordable Care Act (ACA) have failed so far</a:t>
            </a:r>
          </a:p>
          <a:p>
            <a:r>
              <a:rPr lang="en-US" sz="2400" dirty="0"/>
              <a:t>Administrative efforts by the Trump Administration to impact the ACA have resulted according to the Commonwealth Fund in an estimated 4 million people losing insurance coverage</a:t>
            </a:r>
          </a:p>
          <a:p>
            <a:r>
              <a:rPr lang="en-US" sz="2400" dirty="0"/>
              <a:t>Steps taken have included:</a:t>
            </a:r>
          </a:p>
          <a:p>
            <a:pPr lvl="1"/>
            <a:r>
              <a:rPr lang="en-US" sz="2400" dirty="0"/>
              <a:t>Reducing the enrollment period by half</a:t>
            </a:r>
          </a:p>
          <a:p>
            <a:pPr marL="457200" lvl="1" indent="0">
              <a:buNone/>
            </a:pPr>
            <a:endParaRPr lang="en-US" sz="2400" dirty="0"/>
          </a:p>
          <a:p>
            <a:pPr marL="0" indent="0">
              <a:buNone/>
            </a:pPr>
            <a:endParaRPr lang="en-US" dirty="0"/>
          </a:p>
        </p:txBody>
      </p:sp>
    </p:spTree>
    <p:extLst>
      <p:ext uri="{BB962C8B-B14F-4D97-AF65-F5344CB8AC3E}">
        <p14:creationId xmlns:p14="http://schemas.microsoft.com/office/powerpoint/2010/main" val="1199123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3F23F-7F6C-4E6E-A441-01521C351E53}"/>
              </a:ext>
            </a:extLst>
          </p:cNvPr>
          <p:cNvSpPr>
            <a:spLocks noGrp="1"/>
          </p:cNvSpPr>
          <p:nvPr>
            <p:ph type="title"/>
          </p:nvPr>
        </p:nvSpPr>
        <p:spPr/>
        <p:txBody>
          <a:bodyPr/>
          <a:lstStyle/>
          <a:p>
            <a:pPr algn="ctr"/>
            <a:r>
              <a:rPr lang="en-US" b="1" i="0" dirty="0"/>
              <a:t>Health Care Reform</a:t>
            </a:r>
          </a:p>
        </p:txBody>
      </p:sp>
      <p:sp>
        <p:nvSpPr>
          <p:cNvPr id="3" name="Content Placeholder 2">
            <a:extLst>
              <a:ext uri="{FF2B5EF4-FFF2-40B4-BE49-F238E27FC236}">
                <a16:creationId xmlns:a16="http://schemas.microsoft.com/office/drawing/2014/main" xmlns="" id="{98DFA8A0-1DE7-490D-BEA8-D432A25433B6}"/>
              </a:ext>
            </a:extLst>
          </p:cNvPr>
          <p:cNvSpPr>
            <a:spLocks noGrp="1"/>
          </p:cNvSpPr>
          <p:nvPr>
            <p:ph idx="1"/>
          </p:nvPr>
        </p:nvSpPr>
        <p:spPr/>
        <p:txBody>
          <a:bodyPr/>
          <a:lstStyle/>
          <a:p>
            <a:r>
              <a:rPr lang="en-US" sz="2400" dirty="0"/>
              <a:t>The Trump Administration steps to reduce ACA enrollment by:</a:t>
            </a:r>
          </a:p>
          <a:p>
            <a:pPr lvl="1"/>
            <a:r>
              <a:rPr lang="en-US" sz="2000" dirty="0"/>
              <a:t>Cutting funding by 90% for ACA outreach efforts designed to increase enrollment</a:t>
            </a:r>
          </a:p>
          <a:p>
            <a:pPr lvl="1"/>
            <a:r>
              <a:rPr lang="en-US" sz="2000" dirty="0"/>
              <a:t>Ending health insurance subsidy payments</a:t>
            </a:r>
          </a:p>
          <a:p>
            <a:pPr lvl="1"/>
            <a:r>
              <a:rPr lang="en-US" sz="2000" dirty="0"/>
              <a:t>Proposing regulations to allow association health plans that are sold across state lines &amp; not subject to ACA restrictions</a:t>
            </a:r>
          </a:p>
          <a:p>
            <a:pPr lvl="1"/>
            <a:r>
              <a:rPr lang="en-US" sz="2000" dirty="0"/>
              <a:t>Proposing regulations to extend the length of temporary health insurance plans from 3 months to 12 months</a:t>
            </a:r>
          </a:p>
          <a:p>
            <a:pPr lvl="1"/>
            <a:r>
              <a:rPr lang="en-US" sz="2000" dirty="0"/>
              <a:t>Suspending risk adjustment payments by insurers who are determined to have lower risk patients to insurers with higher risk patients</a:t>
            </a:r>
          </a:p>
          <a:p>
            <a:endParaRPr lang="en-US" dirty="0"/>
          </a:p>
        </p:txBody>
      </p:sp>
    </p:spTree>
    <p:extLst>
      <p:ext uri="{BB962C8B-B14F-4D97-AF65-F5344CB8AC3E}">
        <p14:creationId xmlns:p14="http://schemas.microsoft.com/office/powerpoint/2010/main" val="3378881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2A0B22-0652-4B11-ABA9-1118AE567AA1}"/>
              </a:ext>
            </a:extLst>
          </p:cNvPr>
          <p:cNvSpPr>
            <a:spLocks noGrp="1"/>
          </p:cNvSpPr>
          <p:nvPr>
            <p:ph type="title"/>
          </p:nvPr>
        </p:nvSpPr>
        <p:spPr/>
        <p:txBody>
          <a:bodyPr/>
          <a:lstStyle/>
          <a:p>
            <a:pPr algn="ctr"/>
            <a:r>
              <a:rPr lang="en-US" sz="4000" b="1" i="0" dirty="0"/>
              <a:t>Health Care Reform – What is Next?</a:t>
            </a:r>
          </a:p>
        </p:txBody>
      </p:sp>
      <p:sp>
        <p:nvSpPr>
          <p:cNvPr id="3" name="Content Placeholder 2">
            <a:extLst>
              <a:ext uri="{FF2B5EF4-FFF2-40B4-BE49-F238E27FC236}">
                <a16:creationId xmlns:a16="http://schemas.microsoft.com/office/drawing/2014/main" xmlns="" id="{C95B5B8B-37A4-4903-A841-DC544BD2B27B}"/>
              </a:ext>
            </a:extLst>
          </p:cNvPr>
          <p:cNvSpPr>
            <a:spLocks noGrp="1"/>
          </p:cNvSpPr>
          <p:nvPr>
            <p:ph idx="1"/>
          </p:nvPr>
        </p:nvSpPr>
        <p:spPr/>
        <p:txBody>
          <a:bodyPr/>
          <a:lstStyle/>
          <a:p>
            <a:r>
              <a:rPr lang="en-US" sz="2000" dirty="0"/>
              <a:t>20 states filed a lawsuit alleging that the ACA is unconstitutional since the recently passed tax law eliminated the tax penalty associated with the individual mandate, the ACA is no longer constitutional – 17 states filed a motion to intervene to defend the ACA</a:t>
            </a:r>
          </a:p>
          <a:p>
            <a:r>
              <a:rPr lang="en-US" sz="2000" dirty="0"/>
              <a:t>The complaint alleges that in 2012, the US Supreme Court ruled the ACA’s individual mandate was constitutional because Congress has the power to levy taxes</a:t>
            </a:r>
          </a:p>
          <a:p>
            <a:r>
              <a:rPr lang="en-US" sz="2000" dirty="0"/>
              <a:t>With the tax penalty removed, the individual mandate remains without any “accompanying exercise of Congress’s taxing power”</a:t>
            </a:r>
          </a:p>
          <a:p>
            <a:r>
              <a:rPr lang="en-US" sz="2000" dirty="0"/>
              <a:t>Judge granted request of 17 states to intervene in the lawsuit in order to defend the ACA</a:t>
            </a:r>
          </a:p>
          <a:p>
            <a:pPr marL="457200" lvl="1" indent="0">
              <a:buNone/>
            </a:pPr>
            <a:endParaRPr lang="en-US" sz="2400" dirty="0"/>
          </a:p>
        </p:txBody>
      </p:sp>
    </p:spTree>
    <p:extLst>
      <p:ext uri="{BB962C8B-B14F-4D97-AF65-F5344CB8AC3E}">
        <p14:creationId xmlns:p14="http://schemas.microsoft.com/office/powerpoint/2010/main" val="2777187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Health Care Reform – What is Next?</a:t>
            </a:r>
          </a:p>
        </p:txBody>
      </p:sp>
      <p:sp>
        <p:nvSpPr>
          <p:cNvPr id="3" name="Content Placeholder 2"/>
          <p:cNvSpPr>
            <a:spLocks noGrp="1"/>
          </p:cNvSpPr>
          <p:nvPr>
            <p:ph idx="1"/>
          </p:nvPr>
        </p:nvSpPr>
        <p:spPr/>
        <p:txBody>
          <a:bodyPr/>
          <a:lstStyle/>
          <a:p>
            <a:r>
              <a:rPr lang="en-US" sz="2400" dirty="0"/>
              <a:t>Justice Department said it won’t defend key ACA provisions and supports the states challenging the constitutionality of the ACA</a:t>
            </a:r>
          </a:p>
          <a:p>
            <a:r>
              <a:rPr lang="en-US" sz="2400" dirty="0"/>
              <a:t>Justice Department argues that two of the ACA’s provisions - the guaranteed issue provision, which protects beneficiaries with preexisting conditions and the community rating provision can’t be severed from the individual mandate that was eliminated by the recent tax law</a:t>
            </a:r>
          </a:p>
        </p:txBody>
      </p:sp>
    </p:spTree>
    <p:extLst>
      <p:ext uri="{BB962C8B-B14F-4D97-AF65-F5344CB8AC3E}">
        <p14:creationId xmlns:p14="http://schemas.microsoft.com/office/powerpoint/2010/main" val="945775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ACA Cadillac Tax</a:t>
            </a:r>
          </a:p>
        </p:txBody>
      </p:sp>
      <p:sp>
        <p:nvSpPr>
          <p:cNvPr id="3" name="Content Placeholder 2"/>
          <p:cNvSpPr>
            <a:spLocks noGrp="1"/>
          </p:cNvSpPr>
          <p:nvPr>
            <p:ph idx="1"/>
          </p:nvPr>
        </p:nvSpPr>
        <p:spPr/>
        <p:txBody>
          <a:bodyPr/>
          <a:lstStyle/>
          <a:p>
            <a:r>
              <a:rPr lang="en-US" sz="2800" dirty="0"/>
              <a:t>Bill (H.R. 173) introduced by Representative Courtney (D-CT) &amp; Representative Kelly (R-PA) and would repeal the excise tax on employer-sponsored health care plans</a:t>
            </a:r>
          </a:p>
          <a:p>
            <a:pPr lvl="1"/>
            <a:r>
              <a:rPr lang="en-US" dirty="0"/>
              <a:t>295 cosponsors</a:t>
            </a:r>
          </a:p>
          <a:p>
            <a:r>
              <a:rPr lang="en-US" sz="2800" dirty="0"/>
              <a:t>Tax scheduled to go into effect in 2020, but delayed until 2022 </a:t>
            </a:r>
          </a:p>
          <a:p>
            <a:r>
              <a:rPr lang="en-US" sz="2800" dirty="0"/>
              <a:t>IPMA-HR supports this legislation</a:t>
            </a:r>
          </a:p>
        </p:txBody>
      </p:sp>
    </p:spTree>
    <p:extLst>
      <p:ext uri="{BB962C8B-B14F-4D97-AF65-F5344CB8AC3E}">
        <p14:creationId xmlns:p14="http://schemas.microsoft.com/office/powerpoint/2010/main" val="2906287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Public Employee Pension Transparency Act</a:t>
            </a:r>
          </a:p>
        </p:txBody>
      </p:sp>
      <p:sp>
        <p:nvSpPr>
          <p:cNvPr id="3" name="Content Placeholder 2"/>
          <p:cNvSpPr>
            <a:spLocks noGrp="1"/>
          </p:cNvSpPr>
          <p:nvPr>
            <p:ph idx="1"/>
          </p:nvPr>
        </p:nvSpPr>
        <p:spPr/>
        <p:txBody>
          <a:bodyPr/>
          <a:lstStyle/>
          <a:p>
            <a:r>
              <a:rPr lang="en-US" sz="2000" dirty="0"/>
              <a:t>Representative Devin Nunes (R-CA) reintroduced the Public Employee Pension Transparency Act (PEPTA) (HR 6290)</a:t>
            </a:r>
          </a:p>
          <a:p>
            <a:r>
              <a:rPr lang="en-US" sz="2000" dirty="0"/>
              <a:t>The Public Pension Network in which IPMA-HR participates sent a letter to all members of the House of Representatives expressing concern with the proposal, which would:</a:t>
            </a:r>
          </a:p>
          <a:p>
            <a:pPr lvl="1"/>
            <a:r>
              <a:rPr lang="en-US" sz="1600" dirty="0"/>
              <a:t>Require state and local defined benefit plans to report plan liabilities to the  Treasury Department annually to retain their federal tax-exempt bond status </a:t>
            </a:r>
          </a:p>
          <a:p>
            <a:pPr lvl="1"/>
            <a:r>
              <a:rPr lang="en-US" sz="1600" dirty="0"/>
              <a:t>Require supplementary reports restating these liabilities, using a “risk-free” rate of return </a:t>
            </a:r>
          </a:p>
          <a:p>
            <a:pPr lvl="1"/>
            <a:r>
              <a:rPr lang="en-US" sz="1600" dirty="0"/>
              <a:t>State that the federal government will not provide a bailout for state and local pension plans</a:t>
            </a:r>
          </a:p>
        </p:txBody>
      </p:sp>
    </p:spTree>
    <p:extLst>
      <p:ext uri="{BB962C8B-B14F-4D97-AF65-F5344CB8AC3E}">
        <p14:creationId xmlns:p14="http://schemas.microsoft.com/office/powerpoint/2010/main" val="279452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Does Title VII Prohibit Sexual Orientation Discrimination?</a:t>
            </a:r>
          </a:p>
        </p:txBody>
      </p:sp>
      <p:sp>
        <p:nvSpPr>
          <p:cNvPr id="3" name="Content Placeholder 2"/>
          <p:cNvSpPr>
            <a:spLocks noGrp="1"/>
          </p:cNvSpPr>
          <p:nvPr>
            <p:ph idx="1"/>
          </p:nvPr>
        </p:nvSpPr>
        <p:spPr/>
        <p:txBody>
          <a:bodyPr/>
          <a:lstStyle/>
          <a:p>
            <a:r>
              <a:rPr lang="en-US" sz="2400" dirty="0"/>
              <a:t>Evolving area of the law</a:t>
            </a:r>
          </a:p>
          <a:p>
            <a:pPr lvl="1"/>
            <a:r>
              <a:rPr lang="en-US" sz="2000" dirty="0"/>
              <a:t>2</a:t>
            </a:r>
            <a:r>
              <a:rPr lang="en-US" sz="2000" baseline="30000" dirty="0"/>
              <a:t>nd</a:t>
            </a:r>
            <a:r>
              <a:rPr lang="en-US" sz="2000" dirty="0"/>
              <a:t> Circuit (</a:t>
            </a:r>
            <a:r>
              <a:rPr lang="en-US" sz="2000" i="1" dirty="0"/>
              <a:t>Zarda v. Altitude Express) </a:t>
            </a:r>
            <a:r>
              <a:rPr lang="en-US" sz="2000" dirty="0"/>
              <a:t>and 7</a:t>
            </a:r>
            <a:r>
              <a:rPr lang="en-US" sz="2000" baseline="30000" dirty="0"/>
              <a:t>th</a:t>
            </a:r>
            <a:r>
              <a:rPr lang="en-US" sz="2000" dirty="0"/>
              <a:t> Circuit (</a:t>
            </a:r>
            <a:r>
              <a:rPr lang="en-US" sz="2000" i="1" dirty="0"/>
              <a:t>Hively v. Ivy Tech Community College</a:t>
            </a:r>
            <a:r>
              <a:rPr lang="en-US" sz="2000" dirty="0"/>
              <a:t>) have ruled that sexual orientation discrimination is covered by Title VII</a:t>
            </a:r>
          </a:p>
          <a:p>
            <a:pPr lvl="1"/>
            <a:r>
              <a:rPr lang="en-US" sz="2000" dirty="0"/>
              <a:t>6</a:t>
            </a:r>
            <a:r>
              <a:rPr lang="en-US" sz="2000" baseline="30000" dirty="0"/>
              <a:t>th</a:t>
            </a:r>
            <a:r>
              <a:rPr lang="en-US" sz="2000" dirty="0"/>
              <a:t> Circuit (</a:t>
            </a:r>
            <a:r>
              <a:rPr lang="en-US" sz="2000" i="1" dirty="0"/>
              <a:t>EEOC v. R.G. &amp; G.R. Harris Funeral Homes, Inc.) </a:t>
            </a:r>
            <a:r>
              <a:rPr lang="en-US" sz="2000" dirty="0"/>
              <a:t>decided</a:t>
            </a:r>
            <a:r>
              <a:rPr lang="en-US" sz="2000" b="1" dirty="0"/>
              <a:t> </a:t>
            </a:r>
            <a:r>
              <a:rPr lang="en-US" sz="2000" dirty="0"/>
              <a:t>that Title VII prohibits discrimination based on transgender status</a:t>
            </a:r>
          </a:p>
          <a:p>
            <a:pPr lvl="1"/>
            <a:r>
              <a:rPr lang="en-US" sz="2000" dirty="0" smtClean="0"/>
              <a:t>11</a:t>
            </a:r>
            <a:r>
              <a:rPr lang="en-US" sz="2000" baseline="30000" dirty="0" smtClean="0"/>
              <a:t>th</a:t>
            </a:r>
            <a:r>
              <a:rPr lang="en-US" sz="2000" dirty="0" smtClean="0"/>
              <a:t> </a:t>
            </a:r>
            <a:r>
              <a:rPr lang="en-US" sz="2000" dirty="0"/>
              <a:t>Circuit (</a:t>
            </a:r>
            <a:r>
              <a:rPr lang="en-US" sz="2000" i="1" dirty="0"/>
              <a:t>Evans v. Georgia Regional Hospital</a:t>
            </a:r>
            <a:r>
              <a:rPr lang="en-US" sz="2000" dirty="0"/>
              <a:t> ) ruled that sexual orientation discrimination is not covered by Title VII &amp; the US Supreme Court declined to review this case</a:t>
            </a:r>
          </a:p>
          <a:p>
            <a:pPr lvl="1"/>
            <a:r>
              <a:rPr lang="en-US" sz="2000" dirty="0"/>
              <a:t>Justice Department believes Title VII does not cover sexual orientation discrimination while the EEOC believes that it does</a:t>
            </a:r>
          </a:p>
        </p:txBody>
      </p:sp>
    </p:spTree>
    <p:extLst>
      <p:ext uri="{BB962C8B-B14F-4D97-AF65-F5344CB8AC3E}">
        <p14:creationId xmlns:p14="http://schemas.microsoft.com/office/powerpoint/2010/main" val="2741016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187612-18E2-4EFF-AC6A-2E4597652D8F}"/>
              </a:ext>
            </a:extLst>
          </p:cNvPr>
          <p:cNvSpPr>
            <a:spLocks noGrp="1"/>
          </p:cNvSpPr>
          <p:nvPr>
            <p:ph type="title"/>
          </p:nvPr>
        </p:nvSpPr>
        <p:spPr/>
        <p:txBody>
          <a:bodyPr/>
          <a:lstStyle/>
          <a:p>
            <a:r>
              <a:rPr lang="en-US" b="1" i="0" dirty="0"/>
              <a:t>Does Title VII Prohibit Sexual Orientation Discrimination?</a:t>
            </a:r>
          </a:p>
        </p:txBody>
      </p:sp>
      <p:sp>
        <p:nvSpPr>
          <p:cNvPr id="3" name="Content Placeholder 2">
            <a:extLst>
              <a:ext uri="{FF2B5EF4-FFF2-40B4-BE49-F238E27FC236}">
                <a16:creationId xmlns:a16="http://schemas.microsoft.com/office/drawing/2014/main" xmlns="" id="{4FE1DCF3-79F5-400A-BD1A-61FF3398931A}"/>
              </a:ext>
            </a:extLst>
          </p:cNvPr>
          <p:cNvSpPr>
            <a:spLocks noGrp="1"/>
          </p:cNvSpPr>
          <p:nvPr>
            <p:ph idx="1"/>
          </p:nvPr>
        </p:nvSpPr>
        <p:spPr/>
        <p:txBody>
          <a:bodyPr/>
          <a:lstStyle/>
          <a:p>
            <a:r>
              <a:rPr lang="en-US" sz="2400" dirty="0"/>
              <a:t>Altitude Express, the employer in the 2</a:t>
            </a:r>
            <a:r>
              <a:rPr lang="en-US" sz="2400" baseline="30000" dirty="0"/>
              <a:t>nd</a:t>
            </a:r>
            <a:r>
              <a:rPr lang="en-US" sz="2400" dirty="0"/>
              <a:t> Circuit case has filed a petition seeking US Supreme Court review</a:t>
            </a:r>
          </a:p>
          <a:p>
            <a:r>
              <a:rPr lang="en-US" sz="2400" dirty="0"/>
              <a:t>Supreme Court review also sought in the </a:t>
            </a:r>
            <a:r>
              <a:rPr lang="en-US" sz="2400" i="1" dirty="0"/>
              <a:t>Bostock v. Clayton County Board of Commissioners </a:t>
            </a:r>
            <a:r>
              <a:rPr lang="en-US" sz="2400" dirty="0"/>
              <a:t>case, an appeal from an 11</a:t>
            </a:r>
            <a:r>
              <a:rPr lang="en-US" sz="2400" baseline="30000" dirty="0"/>
              <a:t>th</a:t>
            </a:r>
            <a:r>
              <a:rPr lang="en-US" sz="2400" dirty="0"/>
              <a:t> Circuit ruling denying the Title VII challenge by a man who claims he was fired from his job as a child welfare services coordinator due to his sexual orientation</a:t>
            </a:r>
          </a:p>
          <a:p>
            <a:r>
              <a:rPr lang="en-US" sz="2400" dirty="0"/>
              <a:t>Future case may be accepted by the Supreme Court</a:t>
            </a:r>
          </a:p>
          <a:p>
            <a:r>
              <a:rPr lang="en-US" sz="2400" dirty="0"/>
              <a:t>24 states have laws prohibiting sexual orientation discrimination</a:t>
            </a:r>
          </a:p>
          <a:p>
            <a:endParaRPr lang="en-US" dirty="0"/>
          </a:p>
        </p:txBody>
      </p:sp>
    </p:spTree>
    <p:extLst>
      <p:ext uri="{BB962C8B-B14F-4D97-AF65-F5344CB8AC3E}">
        <p14:creationId xmlns:p14="http://schemas.microsoft.com/office/powerpoint/2010/main" val="2525317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Wedding Cake Decision</a:t>
            </a:r>
          </a:p>
        </p:txBody>
      </p:sp>
      <p:sp>
        <p:nvSpPr>
          <p:cNvPr id="3" name="Content Placeholder 2"/>
          <p:cNvSpPr>
            <a:spLocks noGrp="1"/>
          </p:cNvSpPr>
          <p:nvPr>
            <p:ph idx="1"/>
          </p:nvPr>
        </p:nvSpPr>
        <p:spPr/>
        <p:txBody>
          <a:bodyPr/>
          <a:lstStyle/>
          <a:p>
            <a:r>
              <a:rPr lang="en-US" sz="2400" dirty="0"/>
              <a:t>In a 7-2 decision, the US Supreme Court decided in the case of </a:t>
            </a:r>
            <a:r>
              <a:rPr lang="en-US" sz="2400" i="1" dirty="0"/>
              <a:t>Masterpiece Cakeshop Ltd. v. Colorado Civil Rights Commission</a:t>
            </a:r>
            <a:r>
              <a:rPr lang="en-US" sz="2400" dirty="0"/>
              <a:t> that a cake shop owner could refuse to make a wedding cake for a gay couple based on his religious beliefs</a:t>
            </a:r>
          </a:p>
          <a:p>
            <a:r>
              <a:rPr lang="en-US" sz="2400" dirty="0"/>
              <a:t>Narrow decision based on the hostility of the Commission toward the religious beliefs of Jack Phillips, the bakery owner, which the Supreme Court said violated the 1</a:t>
            </a:r>
            <a:r>
              <a:rPr lang="en-US" sz="2400" baseline="30000" dirty="0"/>
              <a:t>st</a:t>
            </a:r>
            <a:r>
              <a:rPr lang="en-US" sz="2400" dirty="0"/>
              <a:t> Amendment since it showed a hostility to a religion</a:t>
            </a:r>
          </a:p>
          <a:p>
            <a:pPr marL="0" indent="0">
              <a:buNone/>
            </a:pPr>
            <a:endParaRPr lang="en-US" sz="2400" dirty="0"/>
          </a:p>
        </p:txBody>
      </p:sp>
    </p:spTree>
    <p:extLst>
      <p:ext uri="{BB962C8B-B14F-4D97-AF65-F5344CB8AC3E}">
        <p14:creationId xmlns:p14="http://schemas.microsoft.com/office/powerpoint/2010/main" val="4154612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Congress – Upcoming Important Dates</a:t>
            </a:r>
          </a:p>
        </p:txBody>
      </p:sp>
      <p:sp>
        <p:nvSpPr>
          <p:cNvPr id="3" name="Content Placeholder 2"/>
          <p:cNvSpPr>
            <a:spLocks noGrp="1"/>
          </p:cNvSpPr>
          <p:nvPr>
            <p:ph idx="1"/>
          </p:nvPr>
        </p:nvSpPr>
        <p:spPr/>
        <p:txBody>
          <a:bodyPr/>
          <a:lstStyle/>
          <a:p>
            <a:r>
              <a:rPr lang="en-US" sz="2800" dirty="0"/>
              <a:t>September 30, 2018 </a:t>
            </a:r>
          </a:p>
          <a:p>
            <a:pPr lvl="1"/>
            <a:r>
              <a:rPr lang="en-US" sz="2400" dirty="0"/>
              <a:t>Congress needs to fund the federal government by this date or there will be a partial government shutdown</a:t>
            </a:r>
          </a:p>
          <a:p>
            <a:pPr lvl="1"/>
            <a:r>
              <a:rPr lang="en-US" sz="2400" dirty="0"/>
              <a:t>1994 is the last year in which the Congress funded the federal government by September 30</a:t>
            </a:r>
            <a:r>
              <a:rPr lang="en-US" sz="2400" baseline="30000" dirty="0"/>
              <a:t>th</a:t>
            </a:r>
            <a:r>
              <a:rPr lang="en-US" sz="2400" dirty="0"/>
              <a:t> </a:t>
            </a:r>
          </a:p>
          <a:p>
            <a:r>
              <a:rPr lang="en-US" sz="2800" dirty="0"/>
              <a:t>November 6, 2018</a:t>
            </a:r>
            <a:endParaRPr lang="en-US" sz="2000" dirty="0"/>
          </a:p>
          <a:p>
            <a:pPr lvl="1"/>
            <a:r>
              <a:rPr lang="en-US" sz="2000" dirty="0"/>
              <a:t>Mid-term elections:</a:t>
            </a:r>
          </a:p>
          <a:p>
            <a:pPr lvl="1"/>
            <a:r>
              <a:rPr lang="en-US" sz="2000" dirty="0"/>
              <a:t>Entire House of Representatives</a:t>
            </a:r>
          </a:p>
          <a:p>
            <a:pPr lvl="1"/>
            <a:r>
              <a:rPr lang="en-US" sz="2000" dirty="0"/>
              <a:t>33 Senate seats (25 Democrats/8 Republicans)</a:t>
            </a:r>
          </a:p>
          <a:p>
            <a:pPr marL="457200" lvl="1" indent="0">
              <a:buNone/>
            </a:pPr>
            <a:endParaRPr lang="en-US" sz="2000" dirty="0"/>
          </a:p>
          <a:p>
            <a:pPr marL="457200" lvl="1" indent="0">
              <a:buNone/>
            </a:pPr>
            <a:endParaRPr lang="en-US" sz="2000" dirty="0"/>
          </a:p>
          <a:p>
            <a:pPr lvl="1"/>
            <a:endParaRPr lang="en-US" sz="2000" dirty="0"/>
          </a:p>
        </p:txBody>
      </p:sp>
    </p:spTree>
    <p:extLst>
      <p:ext uri="{BB962C8B-B14F-4D97-AF65-F5344CB8AC3E}">
        <p14:creationId xmlns:p14="http://schemas.microsoft.com/office/powerpoint/2010/main" val="34276903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Wedding Cake Decision</a:t>
            </a:r>
          </a:p>
        </p:txBody>
      </p:sp>
      <p:sp>
        <p:nvSpPr>
          <p:cNvPr id="3" name="Content Placeholder 2"/>
          <p:cNvSpPr>
            <a:spLocks noGrp="1"/>
          </p:cNvSpPr>
          <p:nvPr>
            <p:ph idx="1"/>
          </p:nvPr>
        </p:nvSpPr>
        <p:spPr>
          <a:xfrm>
            <a:off x="609600" y="2019170"/>
            <a:ext cx="7772400" cy="4114800"/>
          </a:xfrm>
        </p:spPr>
        <p:txBody>
          <a:bodyPr/>
          <a:lstStyle/>
          <a:p>
            <a:r>
              <a:rPr lang="en-US" sz="2100" dirty="0"/>
              <a:t>Decision limited to the facts of the case</a:t>
            </a:r>
          </a:p>
          <a:p>
            <a:r>
              <a:rPr lang="en-US" sz="2100" dirty="0"/>
              <a:t>Justice Kennedy stated that “the outcome of cases like this in other circumstances must await further elaboration in the courts, all in the context of recognizing that these disputes must be resolved with tolerance, without undue disrespect to sincere religious beliefs, and without subjecting gay persons to indignities when they seek goods and services in an open market”</a:t>
            </a:r>
          </a:p>
          <a:p>
            <a:r>
              <a:rPr lang="en-US" sz="2100" dirty="0"/>
              <a:t>Limited impact on employers since the court failed to provide guidance as to what employers are required to do when religious beliefs conflict with civil rights</a:t>
            </a:r>
          </a:p>
        </p:txBody>
      </p:sp>
    </p:spTree>
    <p:extLst>
      <p:ext uri="{BB962C8B-B14F-4D97-AF65-F5344CB8AC3E}">
        <p14:creationId xmlns:p14="http://schemas.microsoft.com/office/powerpoint/2010/main" val="2768630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Transgender Employment Discrimination Claims</a:t>
            </a:r>
          </a:p>
        </p:txBody>
      </p:sp>
      <p:sp>
        <p:nvSpPr>
          <p:cNvPr id="3" name="Content Placeholder 2"/>
          <p:cNvSpPr>
            <a:spLocks noGrp="1"/>
          </p:cNvSpPr>
          <p:nvPr>
            <p:ph idx="1"/>
          </p:nvPr>
        </p:nvSpPr>
        <p:spPr>
          <a:xfrm>
            <a:off x="685800" y="2514600"/>
            <a:ext cx="7772400" cy="4114800"/>
          </a:xfrm>
        </p:spPr>
        <p:txBody>
          <a:bodyPr/>
          <a:lstStyle/>
          <a:p>
            <a:r>
              <a:rPr lang="en-US" sz="2400" dirty="0"/>
              <a:t>Justice Department memo states that Title VII does not prohibit discrimination based on gender identity</a:t>
            </a:r>
          </a:p>
          <a:p>
            <a:r>
              <a:rPr lang="en-US" sz="2400" dirty="0"/>
              <a:t>The memo reverses and withdraws a 2014 memo concluding the opposite position</a:t>
            </a:r>
          </a:p>
          <a:p>
            <a:r>
              <a:rPr lang="en-US" sz="2400" dirty="0"/>
              <a:t>Title VII’s “prohibition on sex discrimination encompasses discrimination between men and women but does not encompass discrimination based on gender identity per se, including transgender status”</a:t>
            </a:r>
          </a:p>
        </p:txBody>
      </p:sp>
    </p:spTree>
    <p:extLst>
      <p:ext uri="{BB962C8B-B14F-4D97-AF65-F5344CB8AC3E}">
        <p14:creationId xmlns:p14="http://schemas.microsoft.com/office/powerpoint/2010/main" val="2417036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Equality Act</a:t>
            </a:r>
          </a:p>
        </p:txBody>
      </p:sp>
      <p:sp>
        <p:nvSpPr>
          <p:cNvPr id="3" name="Content Placeholder 2"/>
          <p:cNvSpPr>
            <a:spLocks noGrp="1"/>
          </p:cNvSpPr>
          <p:nvPr>
            <p:ph idx="1"/>
          </p:nvPr>
        </p:nvSpPr>
        <p:spPr/>
        <p:txBody>
          <a:bodyPr/>
          <a:lstStyle/>
          <a:p>
            <a:r>
              <a:rPr lang="en-US" sz="3000" dirty="0"/>
              <a:t>Congressional Democrats introduced legislation (HR 2282/S 1006) that would add sexual orientation and gender identity to other protected classes covered by Title VII of the Civil Rights Act</a:t>
            </a:r>
          </a:p>
          <a:p>
            <a:r>
              <a:rPr lang="en-US" sz="3000" dirty="0"/>
              <a:t>47 Senate cosponsors/198 House cosponsors </a:t>
            </a:r>
          </a:p>
        </p:txBody>
      </p:sp>
    </p:spTree>
    <p:extLst>
      <p:ext uri="{BB962C8B-B14F-4D97-AF65-F5344CB8AC3E}">
        <p14:creationId xmlns:p14="http://schemas.microsoft.com/office/powerpoint/2010/main" val="3504801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Use of Prior Salary</a:t>
            </a:r>
          </a:p>
        </p:txBody>
      </p:sp>
      <p:sp>
        <p:nvSpPr>
          <p:cNvPr id="3" name="Content Placeholder 2"/>
          <p:cNvSpPr>
            <a:spLocks noGrp="1"/>
          </p:cNvSpPr>
          <p:nvPr>
            <p:ph idx="1"/>
          </p:nvPr>
        </p:nvSpPr>
        <p:spPr/>
        <p:txBody>
          <a:bodyPr/>
          <a:lstStyle/>
          <a:p>
            <a:r>
              <a:rPr lang="en-US" sz="2000" dirty="0"/>
              <a:t>9</a:t>
            </a:r>
            <a:r>
              <a:rPr lang="en-US" sz="2000" baseline="30000" dirty="0"/>
              <a:t>th</a:t>
            </a:r>
            <a:r>
              <a:rPr lang="en-US" sz="2000" dirty="0"/>
              <a:t> Circuit in </a:t>
            </a:r>
            <a:r>
              <a:rPr lang="en-US" sz="2000" i="1" dirty="0" err="1" smtClean="0"/>
              <a:t>Rizo</a:t>
            </a:r>
            <a:r>
              <a:rPr lang="en-US" sz="2000" i="1" dirty="0" smtClean="0"/>
              <a:t> </a:t>
            </a:r>
            <a:r>
              <a:rPr lang="en-US" sz="2000" i="1" dirty="0"/>
              <a:t>v. Yovino </a:t>
            </a:r>
            <a:r>
              <a:rPr lang="en-US" sz="2000" dirty="0"/>
              <a:t>ruled that prior salary by itself or in combination with other factors can’t justify wage differential between male &amp; female employees under the Equal Pay Act</a:t>
            </a:r>
          </a:p>
          <a:p>
            <a:r>
              <a:rPr lang="en-US" sz="2000" dirty="0"/>
              <a:t>Plaintiff was hired by Fresno County Office of Education &amp; her pay was based on a formula that took into account her prior salary history</a:t>
            </a:r>
          </a:p>
          <a:p>
            <a:r>
              <a:rPr lang="en-US" sz="2000" dirty="0"/>
              <a:t>She realized that she was being paid less than men in her office &amp; brought an Equal Pay Act case</a:t>
            </a:r>
          </a:p>
          <a:p>
            <a:r>
              <a:rPr lang="en-US" sz="2000" dirty="0"/>
              <a:t>9</a:t>
            </a:r>
            <a:r>
              <a:rPr lang="en-US" sz="2000" baseline="30000" dirty="0"/>
              <a:t>th</a:t>
            </a:r>
            <a:r>
              <a:rPr lang="en-US" sz="2000" dirty="0"/>
              <a:t> Circuit held that “Prior salary is not a legitimate measure of work experience, ability, performance, or any job related quality.” The court stated that “to hold otherwise…would be contrary to the text and history of the Equal Pay Act, and would vitiate the very purpose for which the Act stands”</a:t>
            </a:r>
          </a:p>
          <a:p>
            <a:pPr marL="0" indent="0">
              <a:buNone/>
            </a:pPr>
            <a:endParaRPr lang="en-US" sz="2400" dirty="0"/>
          </a:p>
          <a:p>
            <a:endParaRPr lang="en-US" sz="2400" dirty="0"/>
          </a:p>
        </p:txBody>
      </p:sp>
    </p:spTree>
    <p:extLst>
      <p:ext uri="{BB962C8B-B14F-4D97-AF65-F5344CB8AC3E}">
        <p14:creationId xmlns:p14="http://schemas.microsoft.com/office/powerpoint/2010/main" val="36143842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E41BF4-BFDB-4A96-8B5C-453D3E8DCD4C}"/>
              </a:ext>
            </a:extLst>
          </p:cNvPr>
          <p:cNvSpPr>
            <a:spLocks noGrp="1"/>
          </p:cNvSpPr>
          <p:nvPr>
            <p:ph type="title"/>
          </p:nvPr>
        </p:nvSpPr>
        <p:spPr/>
        <p:txBody>
          <a:bodyPr/>
          <a:lstStyle/>
          <a:p>
            <a:pPr algn="ctr"/>
            <a:r>
              <a:rPr lang="en-US" b="1" i="0" dirty="0"/>
              <a:t>Use of Prior Salary</a:t>
            </a:r>
          </a:p>
        </p:txBody>
      </p:sp>
      <p:sp>
        <p:nvSpPr>
          <p:cNvPr id="3" name="Content Placeholder 2">
            <a:extLst>
              <a:ext uri="{FF2B5EF4-FFF2-40B4-BE49-F238E27FC236}">
                <a16:creationId xmlns:a16="http://schemas.microsoft.com/office/drawing/2014/main" xmlns="" id="{D42251CA-DCD1-43F0-947B-D790666F313F}"/>
              </a:ext>
            </a:extLst>
          </p:cNvPr>
          <p:cNvSpPr>
            <a:spLocks noGrp="1"/>
          </p:cNvSpPr>
          <p:nvPr>
            <p:ph idx="1"/>
          </p:nvPr>
        </p:nvSpPr>
        <p:spPr/>
        <p:txBody>
          <a:bodyPr/>
          <a:lstStyle/>
          <a:p>
            <a:r>
              <a:rPr lang="en-US" sz="2000" dirty="0"/>
              <a:t>11</a:t>
            </a:r>
            <a:r>
              <a:rPr lang="en-US" sz="2000" baseline="30000" dirty="0"/>
              <a:t>th</a:t>
            </a:r>
            <a:r>
              <a:rPr lang="en-US" sz="2000" dirty="0"/>
              <a:t> Circuit (</a:t>
            </a:r>
            <a:r>
              <a:rPr lang="en-US" sz="2000" i="1" dirty="0"/>
              <a:t>Bowen v. Manheim Remarketing, Inc.) </a:t>
            </a:r>
            <a:r>
              <a:rPr lang="en-US" sz="2000" dirty="0"/>
              <a:t>held that an employer’s reliance on prior salary &amp; experience may not provide a bias-free basis for wage disparities</a:t>
            </a:r>
          </a:p>
          <a:p>
            <a:r>
              <a:rPr lang="en-US" sz="2000" dirty="0"/>
              <a:t>Plaintiff was promoted to arbitration manager and was paid almost 50% less than her male predecessor and after 6 years, she still earned only as much as her male predecessor did during his 1</a:t>
            </a:r>
            <a:r>
              <a:rPr lang="en-US" sz="2000" baseline="30000" dirty="0"/>
              <a:t>st</a:t>
            </a:r>
            <a:r>
              <a:rPr lang="en-US" sz="2000" dirty="0"/>
              <a:t> year in that role</a:t>
            </a:r>
          </a:p>
          <a:p>
            <a:r>
              <a:rPr lang="en-US" sz="2000" dirty="0"/>
              <a:t>11</a:t>
            </a:r>
            <a:r>
              <a:rPr lang="en-US" sz="2000" baseline="30000" dirty="0"/>
              <a:t>th</a:t>
            </a:r>
            <a:r>
              <a:rPr lang="en-US" sz="2000" dirty="0"/>
              <a:t> Circuit said that after the plaintiff performed effectively for many years, her prior salary &amp; experience would not justify treating her differently than  her male predecessor</a:t>
            </a:r>
          </a:p>
          <a:p>
            <a:r>
              <a:rPr lang="en-US" sz="2000" dirty="0"/>
              <a:t>7</a:t>
            </a:r>
            <a:r>
              <a:rPr lang="en-US" sz="2000" baseline="30000" dirty="0"/>
              <a:t>th</a:t>
            </a:r>
            <a:r>
              <a:rPr lang="en-US" sz="2000" dirty="0"/>
              <a:t> Circuit (</a:t>
            </a:r>
            <a:r>
              <a:rPr lang="en-US" sz="2000" i="1" dirty="0"/>
              <a:t>Lauderdale v. Illinois Department of Human Services)</a:t>
            </a:r>
            <a:r>
              <a:rPr lang="en-US" sz="2000" dirty="0"/>
              <a:t> found that a difference in pay based upon what employees were previously paid is a legitimate factor other than sex</a:t>
            </a:r>
          </a:p>
        </p:txBody>
      </p:sp>
    </p:spTree>
    <p:extLst>
      <p:ext uri="{BB962C8B-B14F-4D97-AF65-F5344CB8AC3E}">
        <p14:creationId xmlns:p14="http://schemas.microsoft.com/office/powerpoint/2010/main" val="8170649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580AD-7284-473C-ABFF-FC72FCBE70A3}"/>
              </a:ext>
            </a:extLst>
          </p:cNvPr>
          <p:cNvSpPr>
            <a:spLocks noGrp="1"/>
          </p:cNvSpPr>
          <p:nvPr>
            <p:ph type="title"/>
          </p:nvPr>
        </p:nvSpPr>
        <p:spPr/>
        <p:txBody>
          <a:bodyPr/>
          <a:lstStyle/>
          <a:p>
            <a:pPr algn="ctr"/>
            <a:r>
              <a:rPr lang="en-US" b="1" i="0" dirty="0"/>
              <a:t>Use of Prior Salary</a:t>
            </a:r>
          </a:p>
        </p:txBody>
      </p:sp>
      <p:sp>
        <p:nvSpPr>
          <p:cNvPr id="3" name="Content Placeholder 2">
            <a:extLst>
              <a:ext uri="{FF2B5EF4-FFF2-40B4-BE49-F238E27FC236}">
                <a16:creationId xmlns:a16="http://schemas.microsoft.com/office/drawing/2014/main" xmlns="" id="{99057934-68C0-4498-8E6C-F143B8436A88}"/>
              </a:ext>
            </a:extLst>
          </p:cNvPr>
          <p:cNvSpPr>
            <a:spLocks noGrp="1"/>
          </p:cNvSpPr>
          <p:nvPr>
            <p:ph idx="1"/>
          </p:nvPr>
        </p:nvSpPr>
        <p:spPr/>
        <p:txBody>
          <a:bodyPr/>
          <a:lstStyle/>
          <a:p>
            <a:r>
              <a:rPr lang="en-US" sz="2400" dirty="0"/>
              <a:t>Sixth Circuit (</a:t>
            </a:r>
            <a:r>
              <a:rPr lang="en-US" sz="2400" i="1" dirty="0"/>
              <a:t>Perkins v. Rock-Tenn Servs, Inc.)</a:t>
            </a:r>
            <a:r>
              <a:rPr lang="en-US" sz="2400" dirty="0"/>
              <a:t> decided that an employer’s consideration of an applicant’s prior salary is allowed “as long as the employer does not rely solely on prior salary to justify a pay disparity”</a:t>
            </a:r>
          </a:p>
          <a:p>
            <a:r>
              <a:rPr lang="en-US" sz="2400" dirty="0"/>
              <a:t>Growing trend among states passing laws prohibition asking about salary history that includes: California, Connecticut, Delaware, Massachusetts, Oregon, Vermont along with some local governments</a:t>
            </a:r>
          </a:p>
        </p:txBody>
      </p:sp>
    </p:spTree>
    <p:extLst>
      <p:ext uri="{BB962C8B-B14F-4D97-AF65-F5344CB8AC3E}">
        <p14:creationId xmlns:p14="http://schemas.microsoft.com/office/powerpoint/2010/main" val="3047341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C2AAC5-FBE2-49FD-9E40-0CEB1EB02384}"/>
              </a:ext>
            </a:extLst>
          </p:cNvPr>
          <p:cNvSpPr>
            <a:spLocks noGrp="1"/>
          </p:cNvSpPr>
          <p:nvPr>
            <p:ph type="title"/>
          </p:nvPr>
        </p:nvSpPr>
        <p:spPr/>
        <p:txBody>
          <a:bodyPr/>
          <a:lstStyle/>
          <a:p>
            <a:pPr algn="ctr"/>
            <a:r>
              <a:rPr lang="en-US" b="1" i="0" dirty="0"/>
              <a:t>Collection of Sales Tax</a:t>
            </a:r>
          </a:p>
        </p:txBody>
      </p:sp>
      <p:sp>
        <p:nvSpPr>
          <p:cNvPr id="3" name="Content Placeholder 2">
            <a:extLst>
              <a:ext uri="{FF2B5EF4-FFF2-40B4-BE49-F238E27FC236}">
                <a16:creationId xmlns:a16="http://schemas.microsoft.com/office/drawing/2014/main" xmlns="" id="{09B2B8F3-B943-4393-B093-65BACAAA9053}"/>
              </a:ext>
            </a:extLst>
          </p:cNvPr>
          <p:cNvSpPr>
            <a:spLocks noGrp="1"/>
          </p:cNvSpPr>
          <p:nvPr>
            <p:ph idx="1"/>
          </p:nvPr>
        </p:nvSpPr>
        <p:spPr/>
        <p:txBody>
          <a:bodyPr/>
          <a:lstStyle/>
          <a:p>
            <a:r>
              <a:rPr lang="en-US" sz="2400" dirty="0"/>
              <a:t>In </a:t>
            </a:r>
            <a:r>
              <a:rPr lang="en-US" sz="2400" i="1" u="sng" dirty="0">
                <a:hlinkClick r:id="rId2"/>
              </a:rPr>
              <a:t>South Dakota v. Wayfair</a:t>
            </a:r>
            <a:r>
              <a:rPr lang="en-US" sz="2400" dirty="0"/>
              <a:t> the Supreme Court ruled that states and local governments can require vendors with no physical presence in the state to collect sales tax </a:t>
            </a:r>
          </a:p>
          <a:p>
            <a:r>
              <a:rPr lang="en-US" sz="2400" dirty="0"/>
              <a:t>According to the Court, in a 5-4 decision, “economic and virtual contacts” are enough to create a “substantial nexus” with the state allowing the state to require collection of sales tax  </a:t>
            </a:r>
          </a:p>
          <a:p>
            <a:r>
              <a:rPr lang="en-US" sz="2400" dirty="0"/>
              <a:t>IPMA-HR joined with several other state and local governments on an amicus brief in support of South Dakota. </a:t>
            </a:r>
          </a:p>
        </p:txBody>
      </p:sp>
    </p:spTree>
    <p:extLst>
      <p:ext uri="{BB962C8B-B14F-4D97-AF65-F5344CB8AC3E}">
        <p14:creationId xmlns:p14="http://schemas.microsoft.com/office/powerpoint/2010/main" val="555138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Additional Information</a:t>
            </a:r>
          </a:p>
        </p:txBody>
      </p:sp>
      <p:sp>
        <p:nvSpPr>
          <p:cNvPr id="3" name="Content Placeholder 2"/>
          <p:cNvSpPr>
            <a:spLocks noGrp="1"/>
          </p:cNvSpPr>
          <p:nvPr>
            <p:ph idx="1"/>
          </p:nvPr>
        </p:nvSpPr>
        <p:spPr/>
        <p:txBody>
          <a:bodyPr/>
          <a:lstStyle/>
          <a:p>
            <a:r>
              <a:rPr lang="en-US" sz="2800" dirty="0"/>
              <a:t>For additional information, please contact:</a:t>
            </a:r>
          </a:p>
          <a:p>
            <a:pPr lvl="1"/>
            <a:r>
              <a:rPr lang="en-US" sz="2000" dirty="0"/>
              <a:t>Neil Reichenberg</a:t>
            </a:r>
          </a:p>
          <a:p>
            <a:pPr lvl="1"/>
            <a:r>
              <a:rPr lang="en-US" sz="2000" dirty="0"/>
              <a:t>Executive Director</a:t>
            </a:r>
          </a:p>
          <a:p>
            <a:pPr lvl="1"/>
            <a:r>
              <a:rPr lang="en-US" sz="2000" dirty="0"/>
              <a:t>IPMA-HR</a:t>
            </a:r>
          </a:p>
          <a:p>
            <a:pPr lvl="1"/>
            <a:r>
              <a:rPr lang="en-US" sz="2000" dirty="0" smtClean="0">
                <a:hlinkClick r:id="rId2"/>
              </a:rPr>
              <a:t>nreichenberg@ipma-hr.org</a:t>
            </a:r>
            <a:endParaRPr lang="en-US" sz="2000" dirty="0" smtClean="0"/>
          </a:p>
          <a:p>
            <a:pPr lvl="1"/>
            <a:endParaRPr lang="en-US" sz="2000" dirty="0"/>
          </a:p>
          <a:p>
            <a:pPr lvl="1"/>
            <a:r>
              <a:rPr lang="en-US" sz="2000" dirty="0" smtClean="0"/>
              <a:t>Susan E. Buxton</a:t>
            </a:r>
          </a:p>
          <a:p>
            <a:pPr lvl="1"/>
            <a:r>
              <a:rPr lang="en-US" sz="2000" dirty="0" smtClean="0"/>
              <a:t>Administrator </a:t>
            </a:r>
          </a:p>
          <a:p>
            <a:pPr lvl="1"/>
            <a:r>
              <a:rPr lang="en-US" sz="2000" dirty="0" smtClean="0"/>
              <a:t>State of Idaho Division of Human Resources</a:t>
            </a:r>
          </a:p>
          <a:p>
            <a:pPr lvl="1"/>
            <a:r>
              <a:rPr lang="en-US" sz="2000" dirty="0" smtClean="0">
                <a:hlinkClick r:id="rId3"/>
              </a:rPr>
              <a:t>Susan.Buxton@dhr.Idaho.gov</a:t>
            </a:r>
            <a:endParaRPr lang="en-US" sz="2000" dirty="0" smtClean="0"/>
          </a:p>
          <a:p>
            <a:pPr marL="457200" lvl="1" indent="0">
              <a:buNone/>
            </a:pPr>
            <a:endParaRPr lang="en-US" dirty="0"/>
          </a:p>
          <a:p>
            <a:pPr lvl="1">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59F3BA-8B07-46D1-9042-57954479091F}"/>
              </a:ext>
            </a:extLst>
          </p:cNvPr>
          <p:cNvSpPr>
            <a:spLocks noGrp="1"/>
          </p:cNvSpPr>
          <p:nvPr>
            <p:ph type="title"/>
          </p:nvPr>
        </p:nvSpPr>
        <p:spPr/>
        <p:txBody>
          <a:bodyPr/>
          <a:lstStyle/>
          <a:p>
            <a:pPr algn="ctr"/>
            <a:r>
              <a:rPr lang="en-US" b="1" i="0" dirty="0"/>
              <a:t>FLSA PAID Program</a:t>
            </a:r>
          </a:p>
        </p:txBody>
      </p:sp>
      <p:sp>
        <p:nvSpPr>
          <p:cNvPr id="3" name="Content Placeholder 2">
            <a:extLst>
              <a:ext uri="{FF2B5EF4-FFF2-40B4-BE49-F238E27FC236}">
                <a16:creationId xmlns:a16="http://schemas.microsoft.com/office/drawing/2014/main" xmlns="" id="{A3FA52D2-CDCE-4D0E-962A-2FCDD8B1479F}"/>
              </a:ext>
            </a:extLst>
          </p:cNvPr>
          <p:cNvSpPr>
            <a:spLocks noGrp="1"/>
          </p:cNvSpPr>
          <p:nvPr>
            <p:ph idx="1"/>
          </p:nvPr>
        </p:nvSpPr>
        <p:spPr/>
        <p:txBody>
          <a:bodyPr/>
          <a:lstStyle/>
          <a:p>
            <a:r>
              <a:rPr lang="en-US" sz="2800" dirty="0"/>
              <a:t>Labor Department launched in April a 6 month pilot program – Payroll Audit Independent Determination (PAID) program to:</a:t>
            </a:r>
          </a:p>
          <a:p>
            <a:pPr lvl="1"/>
            <a:r>
              <a:rPr lang="en-US" sz="2400" dirty="0"/>
              <a:t>Resolve claims without litigation</a:t>
            </a:r>
          </a:p>
          <a:p>
            <a:pPr lvl="1"/>
            <a:r>
              <a:rPr lang="en-US" sz="2400" dirty="0"/>
              <a:t>Improve compliance with overtime/minimum wage obligations</a:t>
            </a:r>
          </a:p>
          <a:p>
            <a:pPr lvl="1"/>
            <a:r>
              <a:rPr lang="en-US" sz="2400" dirty="0"/>
              <a:t>Ensure more employees receive back wages they are owed</a:t>
            </a:r>
          </a:p>
        </p:txBody>
      </p:sp>
    </p:spTree>
    <p:extLst>
      <p:ext uri="{BB962C8B-B14F-4D97-AF65-F5344CB8AC3E}">
        <p14:creationId xmlns:p14="http://schemas.microsoft.com/office/powerpoint/2010/main" val="3560316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21F9BC-ECE7-4EF6-B7A1-49C82457DFBF}"/>
              </a:ext>
            </a:extLst>
          </p:cNvPr>
          <p:cNvSpPr>
            <a:spLocks noGrp="1"/>
          </p:cNvSpPr>
          <p:nvPr>
            <p:ph type="title"/>
          </p:nvPr>
        </p:nvSpPr>
        <p:spPr/>
        <p:txBody>
          <a:bodyPr/>
          <a:lstStyle/>
          <a:p>
            <a:pPr algn="ctr"/>
            <a:r>
              <a:rPr lang="en-US" b="1" i="0" dirty="0"/>
              <a:t>FLSA PAID Program</a:t>
            </a:r>
          </a:p>
        </p:txBody>
      </p:sp>
      <p:sp>
        <p:nvSpPr>
          <p:cNvPr id="3" name="Content Placeholder 2">
            <a:extLst>
              <a:ext uri="{FF2B5EF4-FFF2-40B4-BE49-F238E27FC236}">
                <a16:creationId xmlns:a16="http://schemas.microsoft.com/office/drawing/2014/main" xmlns="" id="{BB976203-0302-4A0E-8BE9-4993C54A4BD1}"/>
              </a:ext>
            </a:extLst>
          </p:cNvPr>
          <p:cNvSpPr>
            <a:spLocks noGrp="1"/>
          </p:cNvSpPr>
          <p:nvPr>
            <p:ph idx="1"/>
          </p:nvPr>
        </p:nvSpPr>
        <p:spPr/>
        <p:txBody>
          <a:bodyPr/>
          <a:lstStyle/>
          <a:p>
            <a:r>
              <a:rPr lang="en-US" dirty="0"/>
              <a:t>Participating employers need to:</a:t>
            </a:r>
          </a:p>
          <a:p>
            <a:pPr lvl="1"/>
            <a:r>
              <a:rPr lang="en-US" dirty="0"/>
              <a:t>Audit compensation practices</a:t>
            </a:r>
          </a:p>
          <a:p>
            <a:pPr lvl="1"/>
            <a:r>
              <a:rPr lang="en-US" dirty="0"/>
              <a:t>Identify potential FLSA violations, employees affected and for what timeframes</a:t>
            </a:r>
          </a:p>
          <a:p>
            <a:pPr lvl="1"/>
            <a:r>
              <a:rPr lang="en-US" dirty="0"/>
              <a:t>Calculate back wages owed to employees</a:t>
            </a:r>
          </a:p>
        </p:txBody>
      </p:sp>
    </p:spTree>
    <p:extLst>
      <p:ext uri="{BB962C8B-B14F-4D97-AF65-F5344CB8AC3E}">
        <p14:creationId xmlns:p14="http://schemas.microsoft.com/office/powerpoint/2010/main" val="2384125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48CD52-B2D4-401E-B37E-C90906DB4D62}"/>
              </a:ext>
            </a:extLst>
          </p:cNvPr>
          <p:cNvSpPr>
            <a:spLocks noGrp="1"/>
          </p:cNvSpPr>
          <p:nvPr>
            <p:ph type="title"/>
          </p:nvPr>
        </p:nvSpPr>
        <p:spPr/>
        <p:txBody>
          <a:bodyPr/>
          <a:lstStyle/>
          <a:p>
            <a:pPr algn="ctr"/>
            <a:r>
              <a:rPr lang="en-US" b="1" i="0" dirty="0"/>
              <a:t>FLSA PAID Program</a:t>
            </a:r>
          </a:p>
        </p:txBody>
      </p:sp>
      <p:sp>
        <p:nvSpPr>
          <p:cNvPr id="3" name="Content Placeholder 2">
            <a:extLst>
              <a:ext uri="{FF2B5EF4-FFF2-40B4-BE49-F238E27FC236}">
                <a16:creationId xmlns:a16="http://schemas.microsoft.com/office/drawing/2014/main" xmlns="" id="{B7C99EF0-E3F7-4672-8F7C-6A477FB0A16D}"/>
              </a:ext>
            </a:extLst>
          </p:cNvPr>
          <p:cNvSpPr>
            <a:spLocks noGrp="1"/>
          </p:cNvSpPr>
          <p:nvPr>
            <p:ph idx="1"/>
          </p:nvPr>
        </p:nvSpPr>
        <p:spPr/>
        <p:txBody>
          <a:bodyPr/>
          <a:lstStyle/>
          <a:p>
            <a:r>
              <a:rPr lang="en-US" sz="2000" dirty="0"/>
              <a:t>Wage and Hour Division would issue a summary of unpaid wages and forms describing the settlement terms and the forms that employees need to sign</a:t>
            </a:r>
          </a:p>
          <a:p>
            <a:r>
              <a:rPr lang="en-US" sz="2000" dirty="0"/>
              <a:t>Back wages would have to be paid by the end of the next full pay period</a:t>
            </a:r>
          </a:p>
          <a:p>
            <a:r>
              <a:rPr lang="en-US" sz="2000" dirty="0"/>
              <a:t>Advantage to employers is that lability limited to back wages – no liquidated damages or civil monetary penalties</a:t>
            </a:r>
          </a:p>
          <a:p>
            <a:r>
              <a:rPr lang="en-US" sz="2000" dirty="0"/>
              <a:t>Participation by employees is voluntary and would not prevent them from filing lawsuit</a:t>
            </a:r>
          </a:p>
          <a:p>
            <a:r>
              <a:rPr lang="en-US" sz="2000" dirty="0"/>
              <a:t>Also need to consider your state statute of limitations</a:t>
            </a:r>
          </a:p>
          <a:p>
            <a:r>
              <a:rPr lang="en-US" sz="2000" dirty="0">
                <a:hlinkClick r:id="rId2"/>
              </a:rPr>
              <a:t>https://www.dol.gov/whd/paid</a:t>
            </a:r>
            <a:r>
              <a:rPr lang="en-US" sz="2000" dirty="0"/>
              <a:t> for more info</a:t>
            </a:r>
          </a:p>
        </p:txBody>
      </p:sp>
    </p:spTree>
    <p:extLst>
      <p:ext uri="{BB962C8B-B14F-4D97-AF65-F5344CB8AC3E}">
        <p14:creationId xmlns:p14="http://schemas.microsoft.com/office/powerpoint/2010/main" val="21450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FLSA Overtime Regulations</a:t>
            </a:r>
          </a:p>
        </p:txBody>
      </p:sp>
      <p:sp>
        <p:nvSpPr>
          <p:cNvPr id="3" name="Content Placeholder 2"/>
          <p:cNvSpPr>
            <a:spLocks noGrp="1"/>
          </p:cNvSpPr>
          <p:nvPr>
            <p:ph idx="1"/>
          </p:nvPr>
        </p:nvSpPr>
        <p:spPr/>
        <p:txBody>
          <a:bodyPr/>
          <a:lstStyle/>
          <a:p>
            <a:r>
              <a:rPr lang="en-US" sz="2800" dirty="0"/>
              <a:t>Labor Department announced that proposed regulations for the executive, professional and administrative exemptions have been delayed until  January 2019</a:t>
            </a:r>
          </a:p>
          <a:p>
            <a:r>
              <a:rPr lang="en-US" sz="2800" dirty="0"/>
              <a:t>IPMA-HR, NPELRA, ICMA, &amp; GFOA filed joint comments in response to a request for information from the Department of Labor</a:t>
            </a:r>
          </a:p>
        </p:txBody>
      </p:sp>
    </p:spTree>
    <p:extLst>
      <p:ext uri="{BB962C8B-B14F-4D97-AF65-F5344CB8AC3E}">
        <p14:creationId xmlns:p14="http://schemas.microsoft.com/office/powerpoint/2010/main" val="47889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7772400" cy="1143000"/>
          </a:xfrm>
        </p:spPr>
        <p:txBody>
          <a:bodyPr/>
          <a:lstStyle/>
          <a:p>
            <a:pPr algn="ctr"/>
            <a:r>
              <a:rPr lang="en-US" b="1" i="0" dirty="0"/>
              <a:t>FLSA Regular Rate Regulations</a:t>
            </a:r>
          </a:p>
        </p:txBody>
      </p:sp>
      <p:sp>
        <p:nvSpPr>
          <p:cNvPr id="3" name="Content Placeholder 2"/>
          <p:cNvSpPr>
            <a:spLocks noGrp="1"/>
          </p:cNvSpPr>
          <p:nvPr>
            <p:ph idx="1"/>
          </p:nvPr>
        </p:nvSpPr>
        <p:spPr>
          <a:xfrm>
            <a:off x="685800" y="2438400"/>
            <a:ext cx="7772400" cy="4114800"/>
          </a:xfrm>
        </p:spPr>
        <p:txBody>
          <a:bodyPr/>
          <a:lstStyle/>
          <a:p>
            <a:r>
              <a:rPr lang="en-US" sz="2400" dirty="0"/>
              <a:t>The Labor Department announced that it plans to issue proposed regulations in September designed to “clarify, update, and define” the regular rate under Section 207(e)2 of the FLSA</a:t>
            </a:r>
          </a:p>
          <a:p>
            <a:pPr lvl="1"/>
            <a:r>
              <a:rPr lang="en-US" sz="2000" dirty="0"/>
              <a:t>This section concerns the exclusion from the regular rate of payments made for occasional periods when no work is performed due to vacation, holiday, illness, failure of the employer to provide sufficient work as well as reasonable payments for travel and other expenses</a:t>
            </a:r>
          </a:p>
        </p:txBody>
      </p:sp>
    </p:spTree>
    <p:extLst>
      <p:ext uri="{BB962C8B-B14F-4D97-AF65-F5344CB8AC3E}">
        <p14:creationId xmlns:p14="http://schemas.microsoft.com/office/powerpoint/2010/main" val="3428646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0" dirty="0"/>
              <a:t>FLSA Case</a:t>
            </a:r>
          </a:p>
        </p:txBody>
      </p:sp>
      <p:sp>
        <p:nvSpPr>
          <p:cNvPr id="3" name="Content Placeholder 2"/>
          <p:cNvSpPr>
            <a:spLocks noGrp="1"/>
          </p:cNvSpPr>
          <p:nvPr>
            <p:ph idx="1"/>
          </p:nvPr>
        </p:nvSpPr>
        <p:spPr/>
        <p:txBody>
          <a:bodyPr/>
          <a:lstStyle/>
          <a:p>
            <a:r>
              <a:rPr lang="en-US" sz="2400" dirty="0"/>
              <a:t>US Supreme Court ruled in April in the case of </a:t>
            </a:r>
            <a:r>
              <a:rPr lang="en-US" sz="2400" i="1" dirty="0"/>
              <a:t>Encino Motorcars v. Navarro</a:t>
            </a:r>
            <a:r>
              <a:rPr lang="en-US" sz="2400" dirty="0"/>
              <a:t> that service advisors at a car dealership are FLSA exempt employees</a:t>
            </a:r>
          </a:p>
          <a:p>
            <a:r>
              <a:rPr lang="en-US" sz="2400" dirty="0"/>
              <a:t>In the 5-4 decision, Justice Thomas rejected the principle that FLSA exemptions should be construed narrowly</a:t>
            </a:r>
          </a:p>
          <a:p>
            <a:r>
              <a:rPr lang="en-US" sz="2400" dirty="0"/>
              <a:t>Since the FLSA gives no textual indication that its exemptions should be construed narrowly, they should be given a “fair reading”, according to Justice Thomas</a:t>
            </a:r>
          </a:p>
        </p:txBody>
      </p:sp>
    </p:spTree>
    <p:extLst>
      <p:ext uri="{BB962C8B-B14F-4D97-AF65-F5344CB8AC3E}">
        <p14:creationId xmlns:p14="http://schemas.microsoft.com/office/powerpoint/2010/main" val="2592843246"/>
      </p:ext>
    </p:extLst>
  </p:cSld>
  <p:clrMapOvr>
    <a:masterClrMapping/>
  </p:clrMapOvr>
</p:sld>
</file>

<file path=ppt/theme/theme1.xml><?xml version="1.0" encoding="utf-8"?>
<a:theme xmlns:a="http://schemas.openxmlformats.org/drawingml/2006/main" name="Global design template">
  <a:themeElements>
    <a:clrScheme name="Global design template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design template">
      <a:majorFont>
        <a:latin typeface="Times New Roman"/>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charset="0"/>
            <a:cs typeface="Arial" charset="0"/>
          </a:defRPr>
        </a:defPPr>
      </a:lstStyle>
    </a:lnDef>
  </a:objectDefaults>
  <a:extraClrSchemeLst>
    <a:extraClrScheme>
      <a:clrScheme name="Global design template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design template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design template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design template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design template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design template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design template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design template 8">
        <a:dk1>
          <a:srgbClr val="1B3753"/>
        </a:dk1>
        <a:lt1>
          <a:srgbClr val="FFFFFF"/>
        </a:lt1>
        <a:dk2>
          <a:srgbClr val="009999"/>
        </a:dk2>
        <a:lt2>
          <a:srgbClr val="FFF385"/>
        </a:lt2>
        <a:accent1>
          <a:srgbClr val="9AE6C0"/>
        </a:accent1>
        <a:accent2>
          <a:srgbClr val="0099CC"/>
        </a:accent2>
        <a:accent3>
          <a:srgbClr val="AACACA"/>
        </a:accent3>
        <a:accent4>
          <a:srgbClr val="DADADA"/>
        </a:accent4>
        <a:accent5>
          <a:srgbClr val="CAF0DC"/>
        </a:accent5>
        <a:accent6>
          <a:srgbClr val="008AB9"/>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Global design template 9">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China Briefing</Template>
  <TotalTime>3820</TotalTime>
  <Words>2796</Words>
  <Application>Microsoft Office PowerPoint</Application>
  <PresentationFormat>On-screen Show (4:3)</PresentationFormat>
  <Paragraphs>193</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Global design template</vt:lpstr>
      <vt:lpstr>What Is Going On in Washington?</vt:lpstr>
      <vt:lpstr>Outline</vt:lpstr>
      <vt:lpstr>Congress – Upcoming Important Dates</vt:lpstr>
      <vt:lpstr>FLSA PAID Program</vt:lpstr>
      <vt:lpstr>FLSA PAID Program</vt:lpstr>
      <vt:lpstr>FLSA PAID Program</vt:lpstr>
      <vt:lpstr>FLSA Overtime Regulations</vt:lpstr>
      <vt:lpstr>FLSA Regular Rate Regulations</vt:lpstr>
      <vt:lpstr>FLSA Case</vt:lpstr>
      <vt:lpstr>DOL Opinion Letters</vt:lpstr>
      <vt:lpstr>DOL Opinion Letters</vt:lpstr>
      <vt:lpstr>DOL Opinion Letters</vt:lpstr>
      <vt:lpstr>DOL Opinion Letters</vt:lpstr>
      <vt:lpstr>DOL Opinion Letters</vt:lpstr>
      <vt:lpstr>Union Fair Share Fees Case</vt:lpstr>
      <vt:lpstr>Union Fair Share Fees Case</vt:lpstr>
      <vt:lpstr>Mandatory Public Safety Bargaining Bill</vt:lpstr>
      <vt:lpstr>Mandatory Public Safety Bargaining Bill</vt:lpstr>
      <vt:lpstr>Mandatory Public Safety Bargaining Bill</vt:lpstr>
      <vt:lpstr>Mandatory Public Safety Bargaining Bill</vt:lpstr>
      <vt:lpstr>Health Care Reform</vt:lpstr>
      <vt:lpstr>Health Care Reform</vt:lpstr>
      <vt:lpstr>Health Care Reform – What is Next?</vt:lpstr>
      <vt:lpstr>Health Care Reform – What is Next?</vt:lpstr>
      <vt:lpstr>ACA Cadillac Tax</vt:lpstr>
      <vt:lpstr>Public Employee Pension Transparency Act</vt:lpstr>
      <vt:lpstr>Does Title VII Prohibit Sexual Orientation Discrimination?</vt:lpstr>
      <vt:lpstr>Does Title VII Prohibit Sexual Orientation Discrimination?</vt:lpstr>
      <vt:lpstr>Wedding Cake Decision</vt:lpstr>
      <vt:lpstr>Wedding Cake Decision</vt:lpstr>
      <vt:lpstr>Transgender Employment Discrimination Claims</vt:lpstr>
      <vt:lpstr>Equality Act</vt:lpstr>
      <vt:lpstr>Use of Prior Salary</vt:lpstr>
      <vt:lpstr>Use of Prior Salary</vt:lpstr>
      <vt:lpstr>Use of Prior Salary</vt:lpstr>
      <vt:lpstr>Collection of Sales Tax</vt:lpstr>
      <vt:lpstr>Additional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dc:title>
  <dc:creator>nreichenberg</dc:creator>
  <cp:lastModifiedBy>Leslie Scott</cp:lastModifiedBy>
  <cp:revision>652</cp:revision>
  <cp:lastPrinted>2018-07-13T17:06:48Z</cp:lastPrinted>
  <dcterms:created xsi:type="dcterms:W3CDTF">2011-02-06T11:36:31Z</dcterms:created>
  <dcterms:modified xsi:type="dcterms:W3CDTF">2018-07-18T14:05:19Z</dcterms:modified>
</cp:coreProperties>
</file>