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9" r:id="rId6"/>
    <p:sldId id="280" r:id="rId7"/>
    <p:sldId id="264" r:id="rId8"/>
    <p:sldId id="287" r:id="rId9"/>
    <p:sldId id="291" r:id="rId10"/>
    <p:sldId id="288" r:id="rId11"/>
    <p:sldId id="303" r:id="rId12"/>
    <p:sldId id="289" r:id="rId13"/>
    <p:sldId id="301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86" r:id="rId22"/>
    <p:sldId id="284" r:id="rId23"/>
    <p:sldId id="278" r:id="rId24"/>
    <p:sldId id="302" r:id="rId25"/>
    <p:sldId id="30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7E8"/>
    <a:srgbClr val="013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B640C8-977F-4F7E-81E4-377B3B3FE600}">
  <a:tblStyle styleId="{0BB640C8-977F-4F7E-81E4-377B3B3FE60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22769"/>
    <p:restoredTop sz="94664"/>
  </p:normalViewPr>
  <p:slideViewPr>
    <p:cSldViewPr snapToGrid="0">
      <p:cViewPr>
        <p:scale>
          <a:sx n="160" d="100"/>
          <a:sy n="160" d="100"/>
        </p:scale>
        <p:origin x="2912" y="16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67E56-5808-4764-A30C-C0EFBB89A3E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A6B306-3957-4796-99AF-56F061C1FD28}">
      <dgm:prSet phldrT="[Text]"/>
      <dgm:spPr/>
      <dgm:t>
        <a:bodyPr/>
        <a:lstStyle/>
        <a:p>
          <a:r>
            <a:rPr lang="en-US" dirty="0"/>
            <a:t>Traditionalists (Silent Gen)</a:t>
          </a:r>
        </a:p>
      </dgm:t>
    </dgm:pt>
    <dgm:pt modelId="{580BE8BE-7FDF-4977-A880-8688885B7830}" type="parTrans" cxnId="{805A4DAB-3A93-453F-9FB1-60C620B0E5E9}">
      <dgm:prSet/>
      <dgm:spPr/>
      <dgm:t>
        <a:bodyPr/>
        <a:lstStyle/>
        <a:p>
          <a:endParaRPr lang="en-US"/>
        </a:p>
      </dgm:t>
    </dgm:pt>
    <dgm:pt modelId="{4B81674D-D82F-457B-B44B-B3D9EA289857}" type="sibTrans" cxnId="{805A4DAB-3A93-453F-9FB1-60C620B0E5E9}">
      <dgm:prSet/>
      <dgm:spPr/>
      <dgm:t>
        <a:bodyPr/>
        <a:lstStyle/>
        <a:p>
          <a:endParaRPr lang="en-US"/>
        </a:p>
      </dgm:t>
    </dgm:pt>
    <dgm:pt modelId="{A5883904-79D4-4902-9441-2646AA45D4D3}">
      <dgm:prSet phldrT="[Text]"/>
      <dgm:spPr/>
      <dgm:t>
        <a:bodyPr/>
        <a:lstStyle/>
        <a:p>
          <a:r>
            <a:rPr lang="en-US" dirty="0"/>
            <a:t>Baby Boomers</a:t>
          </a:r>
        </a:p>
      </dgm:t>
    </dgm:pt>
    <dgm:pt modelId="{8C4F03EF-3C2C-46D2-825A-1FDC004B9F33}" type="parTrans" cxnId="{9BAAFF3D-E237-4E34-8FA9-05C39E7AA089}">
      <dgm:prSet/>
      <dgm:spPr/>
      <dgm:t>
        <a:bodyPr/>
        <a:lstStyle/>
        <a:p>
          <a:endParaRPr lang="en-US"/>
        </a:p>
      </dgm:t>
    </dgm:pt>
    <dgm:pt modelId="{16DCE22B-5664-4387-B5FD-35F43279AED1}" type="sibTrans" cxnId="{9BAAFF3D-E237-4E34-8FA9-05C39E7AA089}">
      <dgm:prSet/>
      <dgm:spPr/>
      <dgm:t>
        <a:bodyPr/>
        <a:lstStyle/>
        <a:p>
          <a:endParaRPr lang="en-US"/>
        </a:p>
      </dgm:t>
    </dgm:pt>
    <dgm:pt modelId="{62A1A0F4-B714-49FB-B33F-70973A6ECDA5}">
      <dgm:prSet phldrT="[Text]"/>
      <dgm:spPr/>
      <dgm:t>
        <a:bodyPr/>
        <a:lstStyle/>
        <a:p>
          <a:r>
            <a:rPr lang="en-US" dirty="0"/>
            <a:t>Gen X</a:t>
          </a:r>
        </a:p>
      </dgm:t>
    </dgm:pt>
    <dgm:pt modelId="{11E2618E-A548-410E-96AB-8BDCDFE5FFCE}" type="parTrans" cxnId="{10E97572-52C5-4E8E-A00F-3CCA985CB745}">
      <dgm:prSet/>
      <dgm:spPr/>
      <dgm:t>
        <a:bodyPr/>
        <a:lstStyle/>
        <a:p>
          <a:endParaRPr lang="en-US"/>
        </a:p>
      </dgm:t>
    </dgm:pt>
    <dgm:pt modelId="{92F49F38-ECED-4F34-BFDD-C0E3F54B2CF6}" type="sibTrans" cxnId="{10E97572-52C5-4E8E-A00F-3CCA985CB745}">
      <dgm:prSet/>
      <dgm:spPr/>
      <dgm:t>
        <a:bodyPr/>
        <a:lstStyle/>
        <a:p>
          <a:endParaRPr lang="en-US"/>
        </a:p>
      </dgm:t>
    </dgm:pt>
    <dgm:pt modelId="{42D5347A-70C4-4948-AAD1-2A20C398F331}">
      <dgm:prSet phldrT="[Text]"/>
      <dgm:spPr/>
      <dgm:t>
        <a:bodyPr/>
        <a:lstStyle/>
        <a:p>
          <a:r>
            <a:rPr lang="en-US" dirty="0"/>
            <a:t>Millennials (Gen Y)</a:t>
          </a:r>
        </a:p>
      </dgm:t>
    </dgm:pt>
    <dgm:pt modelId="{BF949BC3-2349-4F2D-9D6A-70BAE651DE09}" type="parTrans" cxnId="{68504837-6F99-4213-83C7-562BA9D7CEA2}">
      <dgm:prSet/>
      <dgm:spPr/>
      <dgm:t>
        <a:bodyPr/>
        <a:lstStyle/>
        <a:p>
          <a:endParaRPr lang="en-US"/>
        </a:p>
      </dgm:t>
    </dgm:pt>
    <dgm:pt modelId="{387E65D2-A83B-4E93-B2FC-9DE84F15511D}" type="sibTrans" cxnId="{68504837-6F99-4213-83C7-562BA9D7CEA2}">
      <dgm:prSet/>
      <dgm:spPr/>
      <dgm:t>
        <a:bodyPr/>
        <a:lstStyle/>
        <a:p>
          <a:endParaRPr lang="en-US"/>
        </a:p>
      </dgm:t>
    </dgm:pt>
    <dgm:pt modelId="{C7394A65-237A-499F-8D30-213A6E3E0EBF}">
      <dgm:prSet phldrT="[Text]"/>
      <dgm:spPr/>
      <dgm:t>
        <a:bodyPr/>
        <a:lstStyle/>
        <a:p>
          <a:r>
            <a:rPr lang="en-US" dirty="0"/>
            <a:t>Gen Z</a:t>
          </a:r>
        </a:p>
      </dgm:t>
    </dgm:pt>
    <dgm:pt modelId="{C51D8AF2-4A06-4F21-A3DB-CF61F6D783C3}" type="parTrans" cxnId="{12A09C33-DBD0-4A21-B1CE-70C981074428}">
      <dgm:prSet/>
      <dgm:spPr/>
      <dgm:t>
        <a:bodyPr/>
        <a:lstStyle/>
        <a:p>
          <a:endParaRPr lang="en-US"/>
        </a:p>
      </dgm:t>
    </dgm:pt>
    <dgm:pt modelId="{DEEEFA9A-C268-47E8-8744-7CCCEDDA5AC2}" type="sibTrans" cxnId="{12A09C33-DBD0-4A21-B1CE-70C981074428}">
      <dgm:prSet/>
      <dgm:spPr/>
      <dgm:t>
        <a:bodyPr/>
        <a:lstStyle/>
        <a:p>
          <a:endParaRPr lang="en-US"/>
        </a:p>
      </dgm:t>
    </dgm:pt>
    <dgm:pt modelId="{5EA60305-5CA8-4632-B29D-95A586FAC01B}" type="pres">
      <dgm:prSet presAssocID="{D0F67E56-5808-4764-A30C-C0EFBB89A3ED}" presName="Name0" presStyleCnt="0">
        <dgm:presLayoutVars>
          <dgm:dir/>
          <dgm:resizeHandles val="exact"/>
        </dgm:presLayoutVars>
      </dgm:prSet>
      <dgm:spPr/>
    </dgm:pt>
    <dgm:pt modelId="{9344E5C9-A561-4458-BF61-696EDD5F49CF}" type="pres">
      <dgm:prSet presAssocID="{DEA6B306-3957-4796-99AF-56F061C1FD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22014-12A2-4425-B885-F16A91573281}" type="pres">
      <dgm:prSet presAssocID="{4B81674D-D82F-457B-B44B-B3D9EA28985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BD8B5F4-C3E5-4BF2-B62D-204439893ADB}" type="pres">
      <dgm:prSet presAssocID="{4B81674D-D82F-457B-B44B-B3D9EA28985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89CD808-AAC9-4CCA-8CE9-69926918D0E2}" type="pres">
      <dgm:prSet presAssocID="{A5883904-79D4-4902-9441-2646AA45D4D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B2561-86B3-40B2-BE5B-44D5E3CD4B08}" type="pres">
      <dgm:prSet presAssocID="{16DCE22B-5664-4387-B5FD-35F43279AED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5B6A0B9-8130-4DCA-8D4D-8C1A01332FC3}" type="pres">
      <dgm:prSet presAssocID="{16DCE22B-5664-4387-B5FD-35F43279AED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B547762-4F09-4242-BC17-48A26F2B2E6E}" type="pres">
      <dgm:prSet presAssocID="{62A1A0F4-B714-49FB-B33F-70973A6ECD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E80E0-E494-4046-8F46-8232F278F596}" type="pres">
      <dgm:prSet presAssocID="{92F49F38-ECED-4F34-BFDD-C0E3F54B2CF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0BCD072-9FE4-4FB8-AEA6-90235DCA6302}" type="pres">
      <dgm:prSet presAssocID="{92F49F38-ECED-4F34-BFDD-C0E3F54B2CF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BE4597E-0735-475E-B0C9-CAEFA3276844}" type="pres">
      <dgm:prSet presAssocID="{42D5347A-70C4-4948-AAD1-2A20C398F33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D946F-5815-4E2F-B09B-4193BEC5D90C}" type="pres">
      <dgm:prSet presAssocID="{387E65D2-A83B-4E93-B2FC-9DE84F15511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68D50CC-2DB4-4360-9CA8-2A0364679EFB}" type="pres">
      <dgm:prSet presAssocID="{387E65D2-A83B-4E93-B2FC-9DE84F1551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2A16DE6-7FAD-4F5A-AB67-24A5E3C2A175}" type="pres">
      <dgm:prSet presAssocID="{C7394A65-237A-499F-8D30-213A6E3E0EB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504837-6F99-4213-83C7-562BA9D7CEA2}" srcId="{D0F67E56-5808-4764-A30C-C0EFBB89A3ED}" destId="{42D5347A-70C4-4948-AAD1-2A20C398F331}" srcOrd="3" destOrd="0" parTransId="{BF949BC3-2349-4F2D-9D6A-70BAE651DE09}" sibTransId="{387E65D2-A83B-4E93-B2FC-9DE84F15511D}"/>
    <dgm:cxn modelId="{2EFA71C6-947A-D640-91A5-2CCC3574C021}" type="presOf" srcId="{C7394A65-237A-499F-8D30-213A6E3E0EBF}" destId="{A2A16DE6-7FAD-4F5A-AB67-24A5E3C2A175}" srcOrd="0" destOrd="0" presId="urn:microsoft.com/office/officeart/2005/8/layout/process1"/>
    <dgm:cxn modelId="{D6B14318-EB09-8A4A-869C-13B00D8081E8}" type="presOf" srcId="{92F49F38-ECED-4F34-BFDD-C0E3F54B2CF6}" destId="{B6DE80E0-E494-4046-8F46-8232F278F596}" srcOrd="0" destOrd="0" presId="urn:microsoft.com/office/officeart/2005/8/layout/process1"/>
    <dgm:cxn modelId="{75E3AEFE-8150-9243-9D85-AAE4C9687B64}" type="presOf" srcId="{62A1A0F4-B714-49FB-B33F-70973A6ECDA5}" destId="{FB547762-4F09-4242-BC17-48A26F2B2E6E}" srcOrd="0" destOrd="0" presId="urn:microsoft.com/office/officeart/2005/8/layout/process1"/>
    <dgm:cxn modelId="{9AB11AEF-C996-EE4A-9189-480CA7767825}" type="presOf" srcId="{387E65D2-A83B-4E93-B2FC-9DE84F15511D}" destId="{FDDD946F-5815-4E2F-B09B-4193BEC5D90C}" srcOrd="0" destOrd="0" presId="urn:microsoft.com/office/officeart/2005/8/layout/process1"/>
    <dgm:cxn modelId="{1090F9BF-D0B0-314F-854A-FC4ED491DFF4}" type="presOf" srcId="{D0F67E56-5808-4764-A30C-C0EFBB89A3ED}" destId="{5EA60305-5CA8-4632-B29D-95A586FAC01B}" srcOrd="0" destOrd="0" presId="urn:microsoft.com/office/officeart/2005/8/layout/process1"/>
    <dgm:cxn modelId="{E2F0E8A5-2701-B142-88F0-AF6D06DE3225}" type="presOf" srcId="{16DCE22B-5664-4387-B5FD-35F43279AED1}" destId="{7B1B2561-86B3-40B2-BE5B-44D5E3CD4B08}" srcOrd="0" destOrd="0" presId="urn:microsoft.com/office/officeart/2005/8/layout/process1"/>
    <dgm:cxn modelId="{CB1F8ACA-E044-1B4D-8A2A-E2D237BE7D67}" type="presOf" srcId="{92F49F38-ECED-4F34-BFDD-C0E3F54B2CF6}" destId="{80BCD072-9FE4-4FB8-AEA6-90235DCA6302}" srcOrd="1" destOrd="0" presId="urn:microsoft.com/office/officeart/2005/8/layout/process1"/>
    <dgm:cxn modelId="{12A09C33-DBD0-4A21-B1CE-70C981074428}" srcId="{D0F67E56-5808-4764-A30C-C0EFBB89A3ED}" destId="{C7394A65-237A-499F-8D30-213A6E3E0EBF}" srcOrd="4" destOrd="0" parTransId="{C51D8AF2-4A06-4F21-A3DB-CF61F6D783C3}" sibTransId="{DEEEFA9A-C268-47E8-8744-7CCCEDDA5AC2}"/>
    <dgm:cxn modelId="{DED283BA-0E43-4546-A52D-354C5891156C}" type="presOf" srcId="{16DCE22B-5664-4387-B5FD-35F43279AED1}" destId="{95B6A0B9-8130-4DCA-8D4D-8C1A01332FC3}" srcOrd="1" destOrd="0" presId="urn:microsoft.com/office/officeart/2005/8/layout/process1"/>
    <dgm:cxn modelId="{9BAAFF3D-E237-4E34-8FA9-05C39E7AA089}" srcId="{D0F67E56-5808-4764-A30C-C0EFBB89A3ED}" destId="{A5883904-79D4-4902-9441-2646AA45D4D3}" srcOrd="1" destOrd="0" parTransId="{8C4F03EF-3C2C-46D2-825A-1FDC004B9F33}" sibTransId="{16DCE22B-5664-4387-B5FD-35F43279AED1}"/>
    <dgm:cxn modelId="{42FC2F19-FE58-1149-B9B5-ADAA3E1338EC}" type="presOf" srcId="{387E65D2-A83B-4E93-B2FC-9DE84F15511D}" destId="{B68D50CC-2DB4-4360-9CA8-2A0364679EFB}" srcOrd="1" destOrd="0" presId="urn:microsoft.com/office/officeart/2005/8/layout/process1"/>
    <dgm:cxn modelId="{B506633C-346B-2841-AAA4-F0A8E9418260}" type="presOf" srcId="{DEA6B306-3957-4796-99AF-56F061C1FD28}" destId="{9344E5C9-A561-4458-BF61-696EDD5F49CF}" srcOrd="0" destOrd="0" presId="urn:microsoft.com/office/officeart/2005/8/layout/process1"/>
    <dgm:cxn modelId="{41A6846A-0936-814A-9747-C476D0A5270C}" type="presOf" srcId="{4B81674D-D82F-457B-B44B-B3D9EA289857}" destId="{31622014-12A2-4425-B885-F16A91573281}" srcOrd="0" destOrd="0" presId="urn:microsoft.com/office/officeart/2005/8/layout/process1"/>
    <dgm:cxn modelId="{2A182B10-4ADD-834E-BD3D-49D54CB727F2}" type="presOf" srcId="{42D5347A-70C4-4948-AAD1-2A20C398F331}" destId="{8BE4597E-0735-475E-B0C9-CAEFA3276844}" srcOrd="0" destOrd="0" presId="urn:microsoft.com/office/officeart/2005/8/layout/process1"/>
    <dgm:cxn modelId="{10E97572-52C5-4E8E-A00F-3CCA985CB745}" srcId="{D0F67E56-5808-4764-A30C-C0EFBB89A3ED}" destId="{62A1A0F4-B714-49FB-B33F-70973A6ECDA5}" srcOrd="2" destOrd="0" parTransId="{11E2618E-A548-410E-96AB-8BDCDFE5FFCE}" sibTransId="{92F49F38-ECED-4F34-BFDD-C0E3F54B2CF6}"/>
    <dgm:cxn modelId="{F059968D-F17D-9148-B4BD-4B006300F773}" type="presOf" srcId="{A5883904-79D4-4902-9441-2646AA45D4D3}" destId="{189CD808-AAC9-4CCA-8CE9-69926918D0E2}" srcOrd="0" destOrd="0" presId="urn:microsoft.com/office/officeart/2005/8/layout/process1"/>
    <dgm:cxn modelId="{E555C8AA-0F0B-D146-9C6C-474AF1836EFD}" type="presOf" srcId="{4B81674D-D82F-457B-B44B-B3D9EA289857}" destId="{ABD8B5F4-C3E5-4BF2-B62D-204439893ADB}" srcOrd="1" destOrd="0" presId="urn:microsoft.com/office/officeart/2005/8/layout/process1"/>
    <dgm:cxn modelId="{805A4DAB-3A93-453F-9FB1-60C620B0E5E9}" srcId="{D0F67E56-5808-4764-A30C-C0EFBB89A3ED}" destId="{DEA6B306-3957-4796-99AF-56F061C1FD28}" srcOrd="0" destOrd="0" parTransId="{580BE8BE-7FDF-4977-A880-8688885B7830}" sibTransId="{4B81674D-D82F-457B-B44B-B3D9EA289857}"/>
    <dgm:cxn modelId="{173586A4-EA34-4F41-BCFE-149CCADD3E90}" type="presParOf" srcId="{5EA60305-5CA8-4632-B29D-95A586FAC01B}" destId="{9344E5C9-A561-4458-BF61-696EDD5F49CF}" srcOrd="0" destOrd="0" presId="urn:microsoft.com/office/officeart/2005/8/layout/process1"/>
    <dgm:cxn modelId="{F75E7A4F-B10B-BD4F-9110-DD3B5E167DC8}" type="presParOf" srcId="{5EA60305-5CA8-4632-B29D-95A586FAC01B}" destId="{31622014-12A2-4425-B885-F16A91573281}" srcOrd="1" destOrd="0" presId="urn:microsoft.com/office/officeart/2005/8/layout/process1"/>
    <dgm:cxn modelId="{C547E6BC-63ED-444E-B600-A0165AEBB5A1}" type="presParOf" srcId="{31622014-12A2-4425-B885-F16A91573281}" destId="{ABD8B5F4-C3E5-4BF2-B62D-204439893ADB}" srcOrd="0" destOrd="0" presId="urn:microsoft.com/office/officeart/2005/8/layout/process1"/>
    <dgm:cxn modelId="{AEB21972-EF5B-474B-8C2B-9AC42E83039D}" type="presParOf" srcId="{5EA60305-5CA8-4632-B29D-95A586FAC01B}" destId="{189CD808-AAC9-4CCA-8CE9-69926918D0E2}" srcOrd="2" destOrd="0" presId="urn:microsoft.com/office/officeart/2005/8/layout/process1"/>
    <dgm:cxn modelId="{FD22DD02-2315-314C-BAB3-EF37C960EE3C}" type="presParOf" srcId="{5EA60305-5CA8-4632-B29D-95A586FAC01B}" destId="{7B1B2561-86B3-40B2-BE5B-44D5E3CD4B08}" srcOrd="3" destOrd="0" presId="urn:microsoft.com/office/officeart/2005/8/layout/process1"/>
    <dgm:cxn modelId="{92D0CA03-8E30-7E42-B08A-5F9050EC523C}" type="presParOf" srcId="{7B1B2561-86B3-40B2-BE5B-44D5E3CD4B08}" destId="{95B6A0B9-8130-4DCA-8D4D-8C1A01332FC3}" srcOrd="0" destOrd="0" presId="urn:microsoft.com/office/officeart/2005/8/layout/process1"/>
    <dgm:cxn modelId="{16AC463E-816D-EB44-A2D1-F6F98E822A9F}" type="presParOf" srcId="{5EA60305-5CA8-4632-B29D-95A586FAC01B}" destId="{FB547762-4F09-4242-BC17-48A26F2B2E6E}" srcOrd="4" destOrd="0" presId="urn:microsoft.com/office/officeart/2005/8/layout/process1"/>
    <dgm:cxn modelId="{8052D21E-6CA3-7148-A1CA-E7666E55C197}" type="presParOf" srcId="{5EA60305-5CA8-4632-B29D-95A586FAC01B}" destId="{B6DE80E0-E494-4046-8F46-8232F278F596}" srcOrd="5" destOrd="0" presId="urn:microsoft.com/office/officeart/2005/8/layout/process1"/>
    <dgm:cxn modelId="{8BFC717C-5444-0342-AB4C-9AFA69319D6F}" type="presParOf" srcId="{B6DE80E0-E494-4046-8F46-8232F278F596}" destId="{80BCD072-9FE4-4FB8-AEA6-90235DCA6302}" srcOrd="0" destOrd="0" presId="urn:microsoft.com/office/officeart/2005/8/layout/process1"/>
    <dgm:cxn modelId="{618F2485-F48F-F540-B877-92732DCAA14A}" type="presParOf" srcId="{5EA60305-5CA8-4632-B29D-95A586FAC01B}" destId="{8BE4597E-0735-475E-B0C9-CAEFA3276844}" srcOrd="6" destOrd="0" presId="urn:microsoft.com/office/officeart/2005/8/layout/process1"/>
    <dgm:cxn modelId="{E1FA7EF4-9B47-044C-A80B-3CD6433E3484}" type="presParOf" srcId="{5EA60305-5CA8-4632-B29D-95A586FAC01B}" destId="{FDDD946F-5815-4E2F-B09B-4193BEC5D90C}" srcOrd="7" destOrd="0" presId="urn:microsoft.com/office/officeart/2005/8/layout/process1"/>
    <dgm:cxn modelId="{7D4A9CA4-8EE9-3D4C-9DEE-BEBD6DAA9493}" type="presParOf" srcId="{FDDD946F-5815-4E2F-B09B-4193BEC5D90C}" destId="{B68D50CC-2DB4-4360-9CA8-2A0364679EFB}" srcOrd="0" destOrd="0" presId="urn:microsoft.com/office/officeart/2005/8/layout/process1"/>
    <dgm:cxn modelId="{EEF065B2-FE49-9746-9393-51CE8CC5EDE0}" type="presParOf" srcId="{5EA60305-5CA8-4632-B29D-95A586FAC01B}" destId="{A2A16DE6-7FAD-4F5A-AB67-24A5E3C2A175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4E5C9-A561-4458-BF61-696EDD5F49CF}">
      <dsp:nvSpPr>
        <dsp:cNvPr id="0" name=""/>
        <dsp:cNvSpPr/>
      </dsp:nvSpPr>
      <dsp:spPr>
        <a:xfrm>
          <a:off x="3164" y="318461"/>
          <a:ext cx="981046" cy="588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Traditionalists (Silent Gen)</a:t>
          </a:r>
        </a:p>
      </dsp:txBody>
      <dsp:txXfrm>
        <a:off x="20404" y="335701"/>
        <a:ext cx="946566" cy="554147"/>
      </dsp:txXfrm>
    </dsp:sp>
    <dsp:sp modelId="{31622014-12A2-4425-B885-F16A91573281}">
      <dsp:nvSpPr>
        <dsp:cNvPr id="0" name=""/>
        <dsp:cNvSpPr/>
      </dsp:nvSpPr>
      <dsp:spPr>
        <a:xfrm>
          <a:off x="1082315" y="491125"/>
          <a:ext cx="207981" cy="24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082315" y="539785"/>
        <a:ext cx="145587" cy="145979"/>
      </dsp:txXfrm>
    </dsp:sp>
    <dsp:sp modelId="{189CD808-AAC9-4CCA-8CE9-69926918D0E2}">
      <dsp:nvSpPr>
        <dsp:cNvPr id="0" name=""/>
        <dsp:cNvSpPr/>
      </dsp:nvSpPr>
      <dsp:spPr>
        <a:xfrm>
          <a:off x="1376629" y="318461"/>
          <a:ext cx="981046" cy="588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Baby Boomers</a:t>
          </a:r>
        </a:p>
      </dsp:txBody>
      <dsp:txXfrm>
        <a:off x="1393869" y="335701"/>
        <a:ext cx="946566" cy="554147"/>
      </dsp:txXfrm>
    </dsp:sp>
    <dsp:sp modelId="{7B1B2561-86B3-40B2-BE5B-44D5E3CD4B08}">
      <dsp:nvSpPr>
        <dsp:cNvPr id="0" name=""/>
        <dsp:cNvSpPr/>
      </dsp:nvSpPr>
      <dsp:spPr>
        <a:xfrm>
          <a:off x="2455779" y="491125"/>
          <a:ext cx="207981" cy="24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455779" y="539785"/>
        <a:ext cx="145587" cy="145979"/>
      </dsp:txXfrm>
    </dsp:sp>
    <dsp:sp modelId="{FB547762-4F09-4242-BC17-48A26F2B2E6E}">
      <dsp:nvSpPr>
        <dsp:cNvPr id="0" name=""/>
        <dsp:cNvSpPr/>
      </dsp:nvSpPr>
      <dsp:spPr>
        <a:xfrm>
          <a:off x="2750093" y="318461"/>
          <a:ext cx="981046" cy="588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Gen X</a:t>
          </a:r>
        </a:p>
      </dsp:txBody>
      <dsp:txXfrm>
        <a:off x="2767333" y="335701"/>
        <a:ext cx="946566" cy="554147"/>
      </dsp:txXfrm>
    </dsp:sp>
    <dsp:sp modelId="{B6DE80E0-E494-4046-8F46-8232F278F596}">
      <dsp:nvSpPr>
        <dsp:cNvPr id="0" name=""/>
        <dsp:cNvSpPr/>
      </dsp:nvSpPr>
      <dsp:spPr>
        <a:xfrm>
          <a:off x="3829244" y="491125"/>
          <a:ext cx="207981" cy="24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829244" y="539785"/>
        <a:ext cx="145587" cy="145979"/>
      </dsp:txXfrm>
    </dsp:sp>
    <dsp:sp modelId="{8BE4597E-0735-475E-B0C9-CAEFA3276844}">
      <dsp:nvSpPr>
        <dsp:cNvPr id="0" name=""/>
        <dsp:cNvSpPr/>
      </dsp:nvSpPr>
      <dsp:spPr>
        <a:xfrm>
          <a:off x="4123557" y="318461"/>
          <a:ext cx="981046" cy="588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Millennials (Gen Y)</a:t>
          </a:r>
        </a:p>
      </dsp:txBody>
      <dsp:txXfrm>
        <a:off x="4140797" y="335701"/>
        <a:ext cx="946566" cy="554147"/>
      </dsp:txXfrm>
    </dsp:sp>
    <dsp:sp modelId="{FDDD946F-5815-4E2F-B09B-4193BEC5D90C}">
      <dsp:nvSpPr>
        <dsp:cNvPr id="0" name=""/>
        <dsp:cNvSpPr/>
      </dsp:nvSpPr>
      <dsp:spPr>
        <a:xfrm>
          <a:off x="5202708" y="491125"/>
          <a:ext cx="207981" cy="2432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202708" y="539785"/>
        <a:ext cx="145587" cy="145979"/>
      </dsp:txXfrm>
    </dsp:sp>
    <dsp:sp modelId="{A2A16DE6-7FAD-4F5A-AB67-24A5E3C2A175}">
      <dsp:nvSpPr>
        <dsp:cNvPr id="0" name=""/>
        <dsp:cNvSpPr/>
      </dsp:nvSpPr>
      <dsp:spPr>
        <a:xfrm>
          <a:off x="5497022" y="318461"/>
          <a:ext cx="981046" cy="588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Gen Z</a:t>
          </a:r>
        </a:p>
      </dsp:txBody>
      <dsp:txXfrm>
        <a:off x="5514262" y="335701"/>
        <a:ext cx="946566" cy="554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49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46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50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78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86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682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146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82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432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92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101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779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13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57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72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63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779463"/>
            <a:ext cx="6113463" cy="3438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80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for10x White Content Background">
  <p:cSld name="1_Infor10x White Content Background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156737" y="274607"/>
            <a:ext cx="7641253" cy="46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447" y="1074966"/>
            <a:ext cx="9143107" cy="37684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2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10x Empty">
  <p:cSld name="Infor10x Empt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hyperlink" Target="http://www.gallup.com/services/170858/culture.aspx?utm_source=gbj&amp;utm_medium=copy&amp;utm_campaign=20160511-gbj" TargetMode="Externa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slge.org/wp-content/uploads/2018/05/SLGE2018Workforce.pdf" TargetMode="External"/><Relationship Id="rId5" Type="http://schemas.openxmlformats.org/officeDocument/2006/relationships/hyperlink" Target="https://issuu.com/govloop/docs/your_guide_to_the_top_4_trends_in_g?e=3570346/62813752" TargetMode="External"/><Relationship Id="rId6" Type="http://schemas.openxmlformats.org/officeDocument/2006/relationships/hyperlink" Target="https://www.shrm.org/shrm-india/pages/look-ahead-at-hr-trends-for-2018.aspx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5232" y="-2093"/>
            <a:ext cx="9154463" cy="4043741"/>
          </a:xfrm>
          <a:prstGeom prst="rect">
            <a:avLst/>
          </a:prstGeom>
          <a:gradFill flip="none" rotWithShape="1">
            <a:gsLst>
              <a:gs pos="24000">
                <a:srgbClr val="013567">
                  <a:lumMod val="94000"/>
                </a:srgbClr>
              </a:gs>
              <a:gs pos="100000">
                <a:srgbClr val="D8E7E8"/>
              </a:gs>
              <a:gs pos="97000">
                <a:srgbClr val="D8E7E8"/>
              </a:gs>
              <a:gs pos="100000">
                <a:srgbClr val="D8E7E8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716100" y="1534300"/>
            <a:ext cx="60909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Governor’s Transitions and Human Resources</a:t>
            </a:r>
            <a:r>
              <a:rPr lang="en-US" sz="24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Shape 60"/>
          <p:cNvCxnSpPr/>
          <p:nvPr/>
        </p:nvCxnSpPr>
        <p:spPr>
          <a:xfrm rot="10800000" flipH="1">
            <a:off x="800025" y="2559600"/>
            <a:ext cx="1326000" cy="4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Shape 61"/>
          <p:cNvSpPr txBox="1"/>
          <p:nvPr/>
        </p:nvSpPr>
        <p:spPr>
          <a:xfrm>
            <a:off x="800025" y="2696675"/>
            <a:ext cx="60909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July, </a:t>
            </a:r>
            <a:r>
              <a:rPr lang="en-US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Version 1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5"/>
          <a:stretch/>
        </p:blipFill>
        <p:spPr bwMode="auto">
          <a:xfrm>
            <a:off x="170239" y="4203201"/>
            <a:ext cx="1259570" cy="7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584966" y="1004214"/>
            <a:ext cx="6181594" cy="2661337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b="1" dirty="0" smtClean="0"/>
              <a:t>30% </a:t>
            </a:r>
            <a:r>
              <a:rPr lang="en-US" dirty="0" smtClean="0"/>
              <a:t>feel </a:t>
            </a:r>
            <a:r>
              <a:rPr lang="en-US" dirty="0"/>
              <a:t>that their organizations effectively empower employees to manage their careers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b="1" dirty="0"/>
              <a:t>78% </a:t>
            </a:r>
            <a:r>
              <a:rPr lang="en-US" dirty="0"/>
              <a:t>of public sector respondents recognize the importance of C-suite collaboration, while only </a:t>
            </a:r>
            <a:r>
              <a:rPr lang="en-US" b="1" dirty="0"/>
              <a:t>21% </a:t>
            </a:r>
            <a:r>
              <a:rPr lang="en-US" dirty="0"/>
              <a:t>believe their C-suite leaders actually work together on projects or strategic initiatives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b="1" dirty="0"/>
              <a:t>15% </a:t>
            </a:r>
            <a:r>
              <a:rPr lang="en-US" dirty="0"/>
              <a:t>have a well-defined strategy for the hybrid workforce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b="1" dirty="0"/>
              <a:t>20% </a:t>
            </a:r>
            <a:r>
              <a:rPr lang="en-US" dirty="0"/>
              <a:t>are working on well-being initiatives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Only </a:t>
            </a:r>
            <a:r>
              <a:rPr lang="en-US" b="1" dirty="0"/>
              <a:t>6% </a:t>
            </a:r>
            <a:r>
              <a:rPr lang="en-US" dirty="0"/>
              <a:t>use people data analytics as an integral part of business and talent </a:t>
            </a:r>
            <a:r>
              <a:rPr lang="en-US" dirty="0" smtClean="0"/>
              <a:t>decisions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endParaRPr lang="en-US" dirty="0"/>
          </a:p>
        </p:txBody>
      </p:sp>
      <p:sp>
        <p:nvSpPr>
          <p:cNvPr id="331" name="Shape 331"/>
          <p:cNvSpPr/>
          <p:nvPr/>
        </p:nvSpPr>
        <p:spPr>
          <a:xfrm>
            <a:off x="1387738" y="2943655"/>
            <a:ext cx="5486650" cy="83484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</a:rPr>
              <a:t>Public Sector Outlook</a:t>
            </a:r>
            <a:endParaRPr lang="en-US" sz="28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1299664" y="1345171"/>
            <a:ext cx="6929936" cy="37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b="1" dirty="0"/>
              <a:t>State employee health plans are often the largest commercial plans in the state and in 18 states, the plans cover over 10% of the commercial market. </a:t>
            </a:r>
          </a:p>
        </p:txBody>
      </p:sp>
      <p:sp>
        <p:nvSpPr>
          <p:cNvPr id="319" name="Shape 319"/>
          <p:cNvSpPr/>
          <p:nvPr/>
        </p:nvSpPr>
        <p:spPr>
          <a:xfrm>
            <a:off x="1299664" y="2518618"/>
            <a:ext cx="682516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employee health plans can lead by example leveraging their market power to pay for value and not volume.  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1299664" y="3694899"/>
            <a:ext cx="69299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/>
              <a:t>Successfully controlling costs has to include motivating individuals to take an active role.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1387738" y="1720362"/>
            <a:ext cx="5486650" cy="93675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“97% of employers are concerned about controlling healthcare costs and 66% are very concerned.”  This is a top concern for businesses across your state.   </a:t>
            </a:r>
            <a:endParaRPr dirty="0"/>
          </a:p>
        </p:txBody>
      </p:sp>
      <p:sp>
        <p:nvSpPr>
          <p:cNvPr id="331" name="Shape 331"/>
          <p:cNvSpPr/>
          <p:nvPr/>
        </p:nvSpPr>
        <p:spPr>
          <a:xfrm>
            <a:off x="1387738" y="2886076"/>
            <a:ext cx="5486650" cy="628650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“State employee health </a:t>
            </a:r>
            <a:r>
              <a:rPr lang="en-US" sz="1200" dirty="0" smtClean="0"/>
              <a:t>plans are already implementing a variety of payment reforms…and …there is evidence that these options can encourage enrollees to chose higher value care and improve quality while reducing costs.” 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1387738" y="3938856"/>
            <a:ext cx="5486650" cy="83484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“Approximately one-half of all adults in the US have 1 or more chronic health conditions and 7 in 10 Americans are over weight or obese.”</a:t>
            </a:r>
          </a:p>
          <a:p>
            <a:pPr marL="185738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333" name="Shape 33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571500" y="610853"/>
            <a:ext cx="8181975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States can Lead Controlling Health Care Costs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326"/>
          <p:cNvSpPr>
            <a:spLocks noChangeAspect="1"/>
          </p:cNvSpPr>
          <p:nvPr/>
        </p:nvSpPr>
        <p:spPr>
          <a:xfrm rot="8160000">
            <a:off x="939614" y="1455478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26"/>
          <p:cNvSpPr>
            <a:spLocks noChangeAspect="1"/>
          </p:cNvSpPr>
          <p:nvPr/>
        </p:nvSpPr>
        <p:spPr>
          <a:xfrm rot="8160000">
            <a:off x="923662" y="2492551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326"/>
          <p:cNvSpPr>
            <a:spLocks noChangeAspect="1"/>
          </p:cNvSpPr>
          <p:nvPr/>
        </p:nvSpPr>
        <p:spPr>
          <a:xfrm rot="8160000">
            <a:off x="908698" y="3673973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5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772049" y="1197644"/>
            <a:ext cx="5378512" cy="83484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Recruitment and retention of qualified personnel for public service</a:t>
            </a:r>
            <a:endParaRPr lang="en-US" dirty="0"/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Employee Morale</a:t>
            </a:r>
            <a:endParaRPr lang="en-US" dirty="0"/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Competitive Compensation Package</a:t>
            </a:r>
            <a:endParaRPr lang="en-US" dirty="0"/>
          </a:p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333" name="Shape 33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 Top </a:t>
            </a: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Priorities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34"/>
          <p:cNvSpPr txBox="1"/>
          <p:nvPr/>
        </p:nvSpPr>
        <p:spPr>
          <a:xfrm rot="19423332">
            <a:off x="-50068" y="1904910"/>
            <a:ext cx="6567626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 dirty="0" smtClean="0">
                <a:solidFill>
                  <a:srgbClr val="FF0000"/>
                </a:solidFill>
                <a:sym typeface="Arial"/>
              </a:rPr>
              <a:t>Customize to Your </a:t>
            </a: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 dirty="0" smtClean="0">
                <a:solidFill>
                  <a:srgbClr val="FF0000"/>
                </a:solidFill>
                <a:sym typeface="Arial"/>
              </a:rPr>
              <a:t>State Top 3 </a:t>
            </a:r>
            <a:r>
              <a:rPr lang="en-US" sz="4400" b="1" i="0" u="none" strike="noStrike" cap="none" dirty="0" smtClean="0">
                <a:solidFill>
                  <a:srgbClr val="FF0000"/>
                </a:solidFill>
                <a:sym typeface="Arial"/>
              </a:rPr>
              <a:t>Priorities and State Logo</a:t>
            </a:r>
            <a:endParaRPr sz="4400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6377719" y="1197644"/>
            <a:ext cx="1902835" cy="106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67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706955" y="994804"/>
            <a:ext cx="7843657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800"/>
            </a:pPr>
            <a:r>
              <a:rPr lang="en-US" sz="4800" b="1" dirty="0">
                <a:solidFill>
                  <a:srgbClr val="FFFFFF"/>
                </a:solidFill>
              </a:rPr>
              <a:t>Facing Challenges – Making the HR Connection</a:t>
            </a: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786095" y="3545748"/>
            <a:ext cx="6654234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050"/>
            </a:pPr>
            <a:r>
              <a:rPr lang="en-US" sz="1050" b="1" dirty="0">
                <a:solidFill>
                  <a:srgbClr val="FFFFFF"/>
                </a:solidFill>
              </a:rPr>
              <a:t>Your Human Resources Partner</a:t>
            </a:r>
            <a:endParaRPr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"/>
          </a:blip>
          <a:srcRect l="10953" t="9371" r="2470" b="3874"/>
          <a:stretch/>
        </p:blipFill>
        <p:spPr>
          <a:xfrm>
            <a:off x="2217905" y="472162"/>
            <a:ext cx="4579951" cy="39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410E0878-1A85-4EC9-A948-788AD700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020" y="604143"/>
            <a:ext cx="315166" cy="74039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17BEA7B2-9E9A-4FC1-A2C1-1F482E213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204" y="598870"/>
            <a:ext cx="315167" cy="74039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E798B809-48D1-4396-8094-5D7C5E72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8" y="602738"/>
            <a:ext cx="315166" cy="74039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253295F0-2BA2-417A-BD5A-AAF9592C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29" y="950640"/>
            <a:ext cx="315166" cy="74039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6374555-26DC-483E-812E-F85DAEBA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350" y="956017"/>
            <a:ext cx="315167" cy="74039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A7A0211B-B4C0-40C4-B0AC-27EB26FC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775" y="952523"/>
            <a:ext cx="315166" cy="7403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630B96F-AB3C-47E7-8D92-DBCD39E3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05" y="952523"/>
            <a:ext cx="315167" cy="74039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DA6BE64-D62B-490A-B098-86F5E725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687" y="954801"/>
            <a:ext cx="315166" cy="74039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9C7E8A58-DDC3-4EFA-A555-403E1A88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15" y="1284149"/>
            <a:ext cx="315167" cy="74039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53DA3AC2-8552-4734-925E-1E0F62818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839" y="1273212"/>
            <a:ext cx="315166" cy="74039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285351C2-F7E6-48E2-A6B5-1B7996563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041" y="1266508"/>
            <a:ext cx="315167" cy="74039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0861DB18-F10C-45B6-9D8F-F1506616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868" y="1265850"/>
            <a:ext cx="315166" cy="74039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29869E88-FC4D-4311-A832-4FECC777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59" y="1273212"/>
            <a:ext cx="315167" cy="74039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BA652CCB-7B6A-4918-885A-739C81D0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82" y="1701968"/>
            <a:ext cx="315166" cy="74039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30DC4922-5D28-4524-88CE-24327180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697" y="1704259"/>
            <a:ext cx="315167" cy="74039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92F9AA22-96F7-4385-A123-5BD940903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822" y="1700276"/>
            <a:ext cx="310923" cy="74377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8B898D1B-434F-4F13-87A1-F4FAF80B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01" y="1709439"/>
            <a:ext cx="315167" cy="74039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CA5535C-0F1F-4CE5-8143-55422605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88" y="1703661"/>
            <a:ext cx="315166" cy="74039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76DB246-B8C2-44C1-B48B-306AD7E5B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730" y="2090786"/>
            <a:ext cx="315167" cy="74039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F2D0EA5F-6341-4AFF-8C17-910DC902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901" y="2090787"/>
            <a:ext cx="315166" cy="74039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130D646A-B788-4EAE-9455-28D25B943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75" y="2096019"/>
            <a:ext cx="315167" cy="74039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86A315F-16A9-43F4-9C46-C19C6EB2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86" y="2090790"/>
            <a:ext cx="315166" cy="7403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2A5D02A-6D86-40A5-B458-F01F7B54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99" y="2090791"/>
            <a:ext cx="315167" cy="74039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BBBEB042-CFAB-4303-A7DD-3B85D02D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731" y="2610947"/>
            <a:ext cx="315166" cy="74039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AE4FCBE-31C5-41F7-8431-2A230216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06" y="2612264"/>
            <a:ext cx="315167" cy="7403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AC112789-2154-41F3-B3B1-ECD8CC8C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70" y="2613581"/>
            <a:ext cx="315166" cy="74039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8F9952F3-6A4B-4562-9A3C-37CD5B2B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01" y="2614898"/>
            <a:ext cx="315167" cy="74039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B51734AD-FD10-4FEA-A52C-61736380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20" y="2614898"/>
            <a:ext cx="315166" cy="74039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C1E0C90-E857-4A7C-8A72-E91E01F9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36" y="1299701"/>
            <a:ext cx="315166" cy="74039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C71DEC18-1C80-40D5-8602-30E1748F3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80" y="1306870"/>
            <a:ext cx="315167" cy="74039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98C6DD78-4B40-47BC-AEB5-206AAC84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64" y="1302185"/>
            <a:ext cx="315166" cy="74039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C0D1B054-F5E1-4E42-BE4E-10C9C145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80" y="1289227"/>
            <a:ext cx="315167" cy="7403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B19470DE-BEBB-45F0-AA16-3ACABDEB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89" y="1306870"/>
            <a:ext cx="315166" cy="74039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DC0A3D7D-77EC-4325-8335-B06A63808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069" y="2970867"/>
            <a:ext cx="1337041" cy="88940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C9276FC-D923-4CE3-AE59-8F751E722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331" y="1695247"/>
            <a:ext cx="315167" cy="7403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EA3B192F-C1DD-41CC-B2A0-252A664E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95" y="1688272"/>
            <a:ext cx="315166" cy="7403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A75A549A-AC29-4574-B6E9-F85BEA11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210" y="1695247"/>
            <a:ext cx="315167" cy="7403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F38B519-CBAE-4C62-9027-D7EBC01F7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27" y="1695192"/>
            <a:ext cx="315166" cy="74039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03A96C7-CE0E-4756-9921-947181D5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496" y="1697313"/>
            <a:ext cx="315167" cy="74039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5A0AA5D-330A-4385-BB00-D402333F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77" y="2090793"/>
            <a:ext cx="315166" cy="74039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5C620DC-C20A-4454-9A93-D341EF778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64" y="2093532"/>
            <a:ext cx="315167" cy="74039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6D28A287-2304-4F30-A0AB-62047236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27" y="2078090"/>
            <a:ext cx="315166" cy="74039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9140EB86-8A55-4B6C-A55D-8EE5BB6F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653" y="2078090"/>
            <a:ext cx="315167" cy="74039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512A0914-C59A-4D7E-BA6F-BF0D6EB8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55" y="2090792"/>
            <a:ext cx="315166" cy="74039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9724272-82FF-43E8-BA94-DE64FF6E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88" y="2545329"/>
            <a:ext cx="315167" cy="74039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64FE2810-67FA-49D8-A43F-D358BC52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168" y="2545329"/>
            <a:ext cx="315166" cy="74039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888F043-A25C-47BB-8FD0-CD14FE10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857" y="2545329"/>
            <a:ext cx="315167" cy="74039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DC7AED7E-226C-43B8-88B2-36EFE7B25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156" y="2545328"/>
            <a:ext cx="315166" cy="740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4D005-4F53-473E-BFD0-C831D90B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10" y="4524439"/>
            <a:ext cx="8520600" cy="315697"/>
          </a:xfrm>
        </p:spPr>
        <p:txBody>
          <a:bodyPr/>
          <a:lstStyle/>
          <a:p>
            <a:r>
              <a:rPr lang="en-US" b="1" dirty="0"/>
              <a:t>The Current Workforce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DE09E6E6-7C0B-47E5-9A23-931D242A76A2}"/>
              </a:ext>
            </a:extLst>
          </p:cNvPr>
          <p:cNvGraphicFramePr/>
          <p:nvPr>
            <p:extLst/>
          </p:nvPr>
        </p:nvGraphicFramePr>
        <p:xfrm>
          <a:off x="355599" y="3479800"/>
          <a:ext cx="6481233" cy="122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44ED2-C624-42B1-8670-9EFA9E64C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3534" y="796915"/>
            <a:ext cx="1536700" cy="36333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8FDFDA2-1BA4-4A84-BD5F-EC4C136C9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3" y="3030490"/>
            <a:ext cx="315167" cy="7403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BCF946F8-7180-4B0F-BC31-73C13538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46" y="3030490"/>
            <a:ext cx="315166" cy="7403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DCD9B8B-3810-4899-B7A8-3AC431F5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332" y="2553795"/>
            <a:ext cx="315167" cy="74039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421A8832-F3D6-4EC8-B98B-F63E7B4A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49" y="3030489"/>
            <a:ext cx="315166" cy="7403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2BC94F2-BBF1-4487-BEC3-B89F2F1E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81" y="3030489"/>
            <a:ext cx="315167" cy="7403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62DF3D-0BC9-4348-A902-BE57CBC8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50" y="3030489"/>
            <a:ext cx="315166" cy="7403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157F2B87-93DA-4DF8-9FA2-78CA58B7E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18" y="3030489"/>
            <a:ext cx="315167" cy="7403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6316649-C1DD-4019-9DCC-E9AFE87C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203" y="3030489"/>
            <a:ext cx="315166" cy="74039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475A050E-A36E-4B87-8046-74118D33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436" y="3030489"/>
            <a:ext cx="315167" cy="74039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955EEAD-94EB-49C1-A405-93E5AFD7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795" y="3030489"/>
            <a:ext cx="315166" cy="74039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35467753-9AD2-4C64-A122-A54C949A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284" y="3030489"/>
            <a:ext cx="315167" cy="74039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57AF82C-9BB2-418C-B8F3-69DC3029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85" y="3030489"/>
            <a:ext cx="315166" cy="74039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53C3696E-AACB-4568-964A-6188AB79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69" y="3030489"/>
            <a:ext cx="315167" cy="74039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150E4D5E-1387-477E-BE00-7C04862464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6954" y="579437"/>
            <a:ext cx="1311815" cy="324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C47457-5755-41DF-8882-68721921B9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6666" y="71346"/>
            <a:ext cx="3167484" cy="78697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EE605BE2-E93A-491B-A431-5FE5F3868E47}"/>
              </a:ext>
            </a:extLst>
          </p:cNvPr>
          <p:cNvSpPr/>
          <p:nvPr/>
        </p:nvSpPr>
        <p:spPr>
          <a:xfrm rot="2855903">
            <a:off x="5771717" y="5631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6A6398-0B31-4405-96E6-CFFE5D89425A}"/>
              </a:ext>
            </a:extLst>
          </p:cNvPr>
          <p:cNvSpPr/>
          <p:nvPr/>
        </p:nvSpPr>
        <p:spPr>
          <a:xfrm>
            <a:off x="3427517" y="1909594"/>
            <a:ext cx="3184317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891"/>
                </a:solidFill>
              </a:rPr>
              <a:t>A full 87% of millennials say </a:t>
            </a:r>
            <a:r>
              <a:rPr lang="en-US" dirty="0">
                <a:solidFill>
                  <a:srgbClr val="003891"/>
                </a:solidFill>
                <a:hlinkClick r:id="rId14"/>
              </a:rPr>
              <a:t>professional development</a:t>
            </a:r>
            <a:r>
              <a:rPr lang="en-US" dirty="0">
                <a:solidFill>
                  <a:srgbClr val="003891"/>
                </a:solidFill>
              </a:rPr>
              <a:t> or career growth opportunities are very important to them in a job.</a:t>
            </a:r>
            <a:endParaRPr lang="en-US" dirty="0"/>
          </a:p>
        </p:txBody>
      </p:sp>
      <p:sp>
        <p:nvSpPr>
          <p:cNvPr id="72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0475A3-4BBB-4751-8219-D811ADAC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390" y="1173391"/>
            <a:ext cx="1613331" cy="1074056"/>
          </a:xfrm>
          <a:prstGeom prst="rect">
            <a:avLst/>
          </a:prstGeom>
        </p:spPr>
      </p:pic>
      <p:sp>
        <p:nvSpPr>
          <p:cNvPr id="333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566309" y="393888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Priority: Citizens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B4D524-9E30-4634-9C59-CB110E0C0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948" y="305120"/>
            <a:ext cx="4054577" cy="2328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31B1FD-62B4-4EE7-8751-88AA42BE387B}"/>
              </a:ext>
            </a:extLst>
          </p:cNvPr>
          <p:cNvSpPr/>
          <p:nvPr/>
        </p:nvSpPr>
        <p:spPr>
          <a:xfrm>
            <a:off x="907452" y="3476655"/>
            <a:ext cx="7943073" cy="116955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Speed, simplicity, and efficiency make citizens happier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Satisfaction is often lower for more essential services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Citizens are less satisfied with government services than with private-sector services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People who don’t use a service are often more skeptical about its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Most citizens prefer to interact with government 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DB7C00-6637-4636-A488-A145BF8D1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873"/>
          <a:stretch/>
        </p:blipFill>
        <p:spPr>
          <a:xfrm>
            <a:off x="178348" y="2633589"/>
            <a:ext cx="4241998" cy="697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5580DA-EE57-4128-832C-AC16C7C852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" t="14594" r="888" b="23149"/>
          <a:stretch/>
        </p:blipFill>
        <p:spPr>
          <a:xfrm>
            <a:off x="3258205" y="2762717"/>
            <a:ext cx="5215341" cy="568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13C0EA-7925-4EAB-B6DE-3A7259410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09" y="1016019"/>
            <a:ext cx="2793501" cy="12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1363135" y="1388608"/>
            <a:ext cx="3983850" cy="35319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Recruit and Retain Talent </a:t>
            </a:r>
          </a:p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333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566309" y="393888"/>
            <a:ext cx="7442311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lvl="0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</a:t>
            </a:r>
            <a:r>
              <a:rPr lang="en-US" sz="2800" b="1" dirty="0">
                <a:solidFill>
                  <a:schemeClr val="dk1"/>
                </a:solidFill>
              </a:rPr>
              <a:t>HR Impact Citizens?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326"/>
          <p:cNvSpPr>
            <a:spLocks noChangeAspect="1"/>
          </p:cNvSpPr>
          <p:nvPr/>
        </p:nvSpPr>
        <p:spPr>
          <a:xfrm rot="8160000">
            <a:off x="939614" y="1455478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26"/>
          <p:cNvSpPr>
            <a:spLocks noChangeAspect="1"/>
          </p:cNvSpPr>
          <p:nvPr/>
        </p:nvSpPr>
        <p:spPr>
          <a:xfrm rot="8160000">
            <a:off x="923662" y="2492551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326"/>
          <p:cNvSpPr>
            <a:spLocks noChangeAspect="1"/>
          </p:cNvSpPr>
          <p:nvPr/>
        </p:nvSpPr>
        <p:spPr>
          <a:xfrm rot="8160000">
            <a:off x="908698" y="3673973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21BAE7-4041-4E9C-9C15-1DE10D76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062" y="301767"/>
            <a:ext cx="2739936" cy="2455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A98E5A-6DED-4672-81EA-E75F4178B77B}"/>
              </a:ext>
            </a:extLst>
          </p:cNvPr>
          <p:cNvSpPr/>
          <p:nvPr/>
        </p:nvSpPr>
        <p:spPr>
          <a:xfrm>
            <a:off x="1363135" y="2449658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Performance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6A6CEEB-5A0D-4861-AD6E-74D346C287D7}"/>
              </a:ext>
            </a:extLst>
          </p:cNvPr>
          <p:cNvSpPr/>
          <p:nvPr/>
        </p:nvSpPr>
        <p:spPr>
          <a:xfrm>
            <a:off x="1363135" y="3628545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Employee Engagement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F45783-5855-4768-9AC4-8ACD34DC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733" y="2095055"/>
            <a:ext cx="2675760" cy="2083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E56805-F6A7-4D3A-A303-0B573E879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388" y="2884439"/>
            <a:ext cx="1690059" cy="21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4">
            <a:extLst>
              <a:ext uri="{FF2B5EF4-FFF2-40B4-BE49-F238E27FC236}">
                <a16:creationId xmlns:a16="http://schemas.microsoft.com/office/drawing/2014/main" xmlns="" id="{B33D3CA2-3A06-4FB7-ADA6-E0BA8069C9DE}"/>
              </a:ext>
            </a:extLst>
          </p:cNvPr>
          <p:cNvSpPr txBox="1"/>
          <p:nvPr/>
        </p:nvSpPr>
        <p:spPr>
          <a:xfrm>
            <a:off x="566309" y="393888"/>
            <a:ext cx="5910691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Priority: Fiscal Responsibility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078ED9-113A-4A85-85B0-609BCADD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14" y="449580"/>
            <a:ext cx="2993012" cy="263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3A1446-D5BB-49F1-8897-BCD8BA86D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" y="1021032"/>
            <a:ext cx="4594860" cy="2248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5FB075-029F-4D61-BFCE-DCB52C4A1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" y="3374666"/>
            <a:ext cx="5958840" cy="1630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117EEE-DCAE-4F1F-B2A9-9EAB0F25A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61" y="2366637"/>
            <a:ext cx="3602319" cy="721852"/>
          </a:xfrm>
          <a:prstGeom prst="rect">
            <a:avLst/>
          </a:prstGeom>
        </p:spPr>
      </p:pic>
      <p:sp>
        <p:nvSpPr>
          <p:cNvPr id="7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93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1256558" y="1386558"/>
            <a:ext cx="3445407" cy="357296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Employee Healthcare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396240" y="427274"/>
            <a:ext cx="8557260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en-US" sz="2800" b="1" dirty="0"/>
              <a:t>How does HR impact Fiscal Responsibility?</a:t>
            </a:r>
            <a:endParaRPr b="1"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326"/>
          <p:cNvSpPr>
            <a:spLocks noChangeAspect="1"/>
          </p:cNvSpPr>
          <p:nvPr/>
        </p:nvSpPr>
        <p:spPr>
          <a:xfrm rot="8160000">
            <a:off x="939614" y="1455478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26"/>
          <p:cNvSpPr>
            <a:spLocks noChangeAspect="1"/>
          </p:cNvSpPr>
          <p:nvPr/>
        </p:nvSpPr>
        <p:spPr>
          <a:xfrm rot="8160000">
            <a:off x="923662" y="2492551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326"/>
          <p:cNvSpPr>
            <a:spLocks noChangeAspect="1"/>
          </p:cNvSpPr>
          <p:nvPr/>
        </p:nvSpPr>
        <p:spPr>
          <a:xfrm rot="8160000">
            <a:off x="908698" y="3673973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03BAE1-30B1-49DF-9FD3-428BBD7D3125}"/>
              </a:ext>
            </a:extLst>
          </p:cNvPr>
          <p:cNvSpPr/>
          <p:nvPr/>
        </p:nvSpPr>
        <p:spPr>
          <a:xfrm>
            <a:off x="1256558" y="2447123"/>
            <a:ext cx="4673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Classification and Compensation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8E2C37-FFFB-4E72-9672-16542D27186F}"/>
              </a:ext>
            </a:extLst>
          </p:cNvPr>
          <p:cNvSpPr/>
          <p:nvPr/>
        </p:nvSpPr>
        <p:spPr>
          <a:xfrm>
            <a:off x="1256558" y="3631080"/>
            <a:ext cx="769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Digitalization: Modernization of HR Processes/Systems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594134-85FC-4344-8888-A5989709D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70" y="231221"/>
            <a:ext cx="6776771" cy="474003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2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4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E3711-7672-4239-9B6B-93A9695EA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0" y="668735"/>
            <a:ext cx="2305050" cy="570322"/>
          </a:xfrm>
          <a:prstGeom prst="rect">
            <a:avLst/>
          </a:prstGeom>
        </p:spPr>
      </p:pic>
      <p:sp>
        <p:nvSpPr>
          <p:cNvPr id="2" name="Shape 334">
            <a:extLst>
              <a:ext uri="{FF2B5EF4-FFF2-40B4-BE49-F238E27FC236}">
                <a16:creationId xmlns:a16="http://schemas.microsoft.com/office/drawing/2014/main" xmlns="" id="{54D69486-F02F-4E3A-B426-B7D4D8149EFE}"/>
              </a:ext>
            </a:extLst>
          </p:cNvPr>
          <p:cNvSpPr txBox="1"/>
          <p:nvPr/>
        </p:nvSpPr>
        <p:spPr>
          <a:xfrm>
            <a:off x="152401" y="386268"/>
            <a:ext cx="8991600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Priority: Economic Development and Future Growth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D55D2D-DFDE-4B50-B79E-F1341182D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60" y="1922288"/>
            <a:ext cx="4358640" cy="809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617960-C2D9-40D1-BEDD-BB29A5AE8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126148"/>
            <a:ext cx="6286500" cy="796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E3BA0A-F7DF-41C7-B5F5-9612162F7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931956"/>
            <a:ext cx="4632959" cy="2987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20EB2F-93FF-4788-A93C-70F54C79E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972" y="2910216"/>
            <a:ext cx="3450712" cy="1799596"/>
          </a:xfrm>
          <a:prstGeom prst="rect">
            <a:avLst/>
          </a:prstGeom>
        </p:spPr>
      </p:pic>
      <p:sp>
        <p:nvSpPr>
          <p:cNvPr id="8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40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pic>
        <p:nvPicPr>
          <p:cNvPr id="2050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49422" y="4634609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72049" y="1744840"/>
            <a:ext cx="5481093" cy="310981"/>
            <a:chOff x="590523" y="1767804"/>
            <a:chExt cx="5481093" cy="310981"/>
          </a:xfrm>
        </p:grpSpPr>
        <p:sp>
          <p:nvSpPr>
            <p:cNvPr id="74" name="Shape 74"/>
            <p:cNvSpPr txBox="1"/>
            <p:nvPr/>
          </p:nvSpPr>
          <p:spPr>
            <a:xfrm>
              <a:off x="857944" y="1767804"/>
              <a:ext cx="5213672" cy="310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350" tIns="25675" rIns="51350" bIns="25675" anchor="ctr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dirty="0" smtClean="0">
                  <a:solidFill>
                    <a:schemeClr val="dk1"/>
                  </a:solidFill>
                </a:rPr>
                <a:t>Overall State Challenges</a:t>
              </a:r>
              <a:endParaRPr dirty="0"/>
            </a:p>
          </p:txBody>
        </p:sp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590523" y="1800001"/>
              <a:ext cx="181526" cy="179196"/>
            </a:xfrm>
            <a:prstGeom prst="rect">
              <a:avLst/>
            </a:prstGeom>
            <a:solidFill>
              <a:srgbClr val="01356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049" y="2508430"/>
            <a:ext cx="5481093" cy="310981"/>
            <a:chOff x="1240366" y="2523701"/>
            <a:chExt cx="5481093" cy="310981"/>
          </a:xfrm>
        </p:grpSpPr>
        <p:sp>
          <p:nvSpPr>
            <p:cNvPr id="75" name="Shape 75"/>
            <p:cNvSpPr txBox="1"/>
            <p:nvPr/>
          </p:nvSpPr>
          <p:spPr>
            <a:xfrm>
              <a:off x="1507787" y="2523701"/>
              <a:ext cx="5213672" cy="310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350" tIns="25675" rIns="51350" bIns="25675" anchor="ctr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Human Resources Trends</a:t>
              </a:r>
              <a:endParaRPr dirty="0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1240366" y="2556646"/>
              <a:ext cx="181526" cy="179196"/>
            </a:xfrm>
            <a:prstGeom prst="rect">
              <a:avLst/>
            </a:prstGeom>
            <a:solidFill>
              <a:srgbClr val="01356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2049" y="3272020"/>
            <a:ext cx="4151643" cy="310981"/>
            <a:chOff x="1749382" y="3303185"/>
            <a:chExt cx="4151643" cy="310981"/>
          </a:xfrm>
        </p:grpSpPr>
        <p:sp>
          <p:nvSpPr>
            <p:cNvPr id="76" name="Shape 76"/>
            <p:cNvSpPr txBox="1"/>
            <p:nvPr/>
          </p:nvSpPr>
          <p:spPr>
            <a:xfrm>
              <a:off x="2016803" y="3303185"/>
              <a:ext cx="3884222" cy="310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350" tIns="25675" rIns="51350" bIns="25675" anchor="ctr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Facing Challenges </a:t>
              </a:r>
              <a:r>
                <a:rPr lang="mr-IN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</a:t>
              </a: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Making the HR Connections</a:t>
              </a:r>
              <a:endParaRPr dirty="0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1749382" y="3336130"/>
              <a:ext cx="181526" cy="179196"/>
            </a:xfrm>
            <a:prstGeom prst="rect">
              <a:avLst/>
            </a:prstGeom>
            <a:solidFill>
              <a:srgbClr val="01356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2269" r="4139"/>
          <a:stretch/>
        </p:blipFill>
        <p:spPr>
          <a:xfrm>
            <a:off x="4923692" y="0"/>
            <a:ext cx="422030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1249596" y="1404855"/>
            <a:ext cx="5486650" cy="315507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Recruit and Retain Top Talent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32748" y="427274"/>
            <a:ext cx="9035052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lvl="0" algn="ctr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</a:rPr>
              <a:t>How does HR impact Economic Development: Future Growth?</a:t>
            </a:r>
            <a:endParaRPr lang="en-US" sz="2800"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326"/>
          <p:cNvSpPr>
            <a:spLocks noChangeAspect="1"/>
          </p:cNvSpPr>
          <p:nvPr/>
        </p:nvSpPr>
        <p:spPr>
          <a:xfrm rot="8160000">
            <a:off x="939614" y="1455478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26"/>
          <p:cNvSpPr>
            <a:spLocks noChangeAspect="1"/>
          </p:cNvSpPr>
          <p:nvPr/>
        </p:nvSpPr>
        <p:spPr>
          <a:xfrm rot="8160000">
            <a:off x="923662" y="2492551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326"/>
          <p:cNvSpPr>
            <a:spLocks noChangeAspect="1"/>
          </p:cNvSpPr>
          <p:nvPr/>
        </p:nvSpPr>
        <p:spPr>
          <a:xfrm rot="8160000">
            <a:off x="908698" y="3673973"/>
            <a:ext cx="219456" cy="219456"/>
          </a:xfrm>
          <a:prstGeom prst="rect">
            <a:avLst/>
          </a:prstGeom>
          <a:solidFill>
            <a:srgbClr val="013567"/>
          </a:solidFill>
          <a:ln w="50800" cap="flat" cmpd="sng">
            <a:solidFill>
              <a:srgbClr val="01356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0F4429-D015-43B6-9826-60629451F0E7}"/>
              </a:ext>
            </a:extLst>
          </p:cNvPr>
          <p:cNvSpPr/>
          <p:nvPr/>
        </p:nvSpPr>
        <p:spPr>
          <a:xfrm>
            <a:off x="1249596" y="2447123"/>
            <a:ext cx="5407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Succession Planning/Aging Workforce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EA8D94-643A-4EF4-A7BD-E0D8B651AEFF}"/>
              </a:ext>
            </a:extLst>
          </p:cNvPr>
          <p:cNvSpPr/>
          <p:nvPr/>
        </p:nvSpPr>
        <p:spPr>
          <a:xfrm>
            <a:off x="1249596" y="3628545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Change Management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F575EB-BDB5-4C44-9627-2C41953D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93" y="820635"/>
            <a:ext cx="3177235" cy="366870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4F8D76-AF19-4466-A0C8-573112718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31" y="1016688"/>
            <a:ext cx="3343139" cy="3595818"/>
          </a:xfrm>
          <a:prstGeom prst="rect">
            <a:avLst/>
          </a:prstGeom>
        </p:spPr>
      </p:pic>
      <p:sp>
        <p:nvSpPr>
          <p:cNvPr id="14" name="Shape 333"/>
          <p:cNvSpPr/>
          <p:nvPr/>
        </p:nvSpPr>
        <p:spPr>
          <a:xfrm>
            <a:off x="772049" y="4962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Facing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7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67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706955" y="994804"/>
            <a:ext cx="7843657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800"/>
            </a:pPr>
            <a:r>
              <a:rPr lang="en-US" sz="4800" b="1" dirty="0" smtClean="0">
                <a:solidFill>
                  <a:srgbClr val="FFFFFF"/>
                </a:solidFill>
              </a:rPr>
              <a:t>Appendix</a:t>
            </a:r>
            <a:endParaRPr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"/>
          </a:blip>
          <a:srcRect l="10953" t="9371" r="2470" b="3874"/>
          <a:stretch/>
        </p:blipFill>
        <p:spPr>
          <a:xfrm>
            <a:off x="2217905" y="472162"/>
            <a:ext cx="4579951" cy="39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0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Appendix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049" y="658623"/>
            <a:ext cx="74980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Center for State &amp; Local Government Excellence, Survey Findings State and Local Government Workforce: 2018 Data and 10 Year Trends, </a:t>
            </a:r>
            <a:r>
              <a:rPr lang="en-US" sz="1000" dirty="0">
                <a:hlinkClick r:id="rId4"/>
              </a:rPr>
              <a:t>https://slge.org/wp-content/uploads/2018/05/SLGE2018Workforce.pdf</a:t>
            </a:r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Deloitte, 2018 Global Human Capital Trends Report</a:t>
            </a:r>
          </a:p>
          <a:p>
            <a:endParaRPr lang="en-US" sz="1000" dirty="0" smtClean="0"/>
          </a:p>
          <a:p>
            <a:r>
              <a:rPr lang="en-US" sz="1000" dirty="0" err="1"/>
              <a:t>GovLoop</a:t>
            </a:r>
            <a:r>
              <a:rPr lang="en-US" sz="1000" dirty="0"/>
              <a:t>, Your </a:t>
            </a:r>
            <a:r>
              <a:rPr lang="en-US" sz="1000" dirty="0" err="1"/>
              <a:t>Guid</a:t>
            </a:r>
            <a:r>
              <a:rPr lang="en-US" sz="1000" dirty="0"/>
              <a:t> to the Top 4 Trends in Government HR, </a:t>
            </a:r>
            <a:r>
              <a:rPr lang="en-US" sz="1000" dirty="0">
                <a:hlinkClick r:id="rId5"/>
              </a:rPr>
              <a:t>https://issuu.com/govloop/docs/your_guide_to_the_top_4_trends_in_g?e=3570346/62813752</a:t>
            </a:r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Society for Human Resource Management, Look ahead at HR trends for 2018, </a:t>
            </a:r>
          </a:p>
          <a:p>
            <a:r>
              <a:rPr lang="en-US" sz="1000" dirty="0" smtClean="0">
                <a:hlinkClick r:id="rId6"/>
              </a:rPr>
              <a:t>https</a:t>
            </a:r>
            <a:r>
              <a:rPr lang="en-US" sz="1000" dirty="0">
                <a:hlinkClick r:id="rId6"/>
              </a:rPr>
              <a:t>://</a:t>
            </a:r>
            <a:r>
              <a:rPr lang="en-US" sz="1000" dirty="0" smtClean="0">
                <a:hlinkClick r:id="rId6"/>
              </a:rPr>
              <a:t>www.shrm.org/shrm-india/pages/look-ahead-at-hr-trends-for-2018.aspx</a:t>
            </a:r>
            <a:endParaRPr lang="en-US" sz="1000" dirty="0" smtClean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88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7"/>
          <p:cNvSpPr/>
          <p:nvPr/>
        </p:nvSpPr>
        <p:spPr>
          <a:xfrm>
            <a:off x="-10463" y="0"/>
            <a:ext cx="9154463" cy="5143500"/>
          </a:xfrm>
          <a:prstGeom prst="rect">
            <a:avLst/>
          </a:prstGeom>
          <a:gradFill flip="none" rotWithShape="1">
            <a:gsLst>
              <a:gs pos="24000">
                <a:srgbClr val="013567">
                  <a:lumMod val="94000"/>
                </a:srgbClr>
              </a:gs>
              <a:gs pos="100000">
                <a:srgbClr val="D8E7E8"/>
              </a:gs>
              <a:gs pos="97000">
                <a:srgbClr val="D8E7E8"/>
              </a:gs>
              <a:gs pos="100000">
                <a:srgbClr val="D8E7E8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5"/>
          <a:stretch/>
        </p:blipFill>
        <p:spPr bwMode="auto">
          <a:xfrm>
            <a:off x="3350277" y="1879452"/>
            <a:ext cx="2448675" cy="13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67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706955" y="994804"/>
            <a:ext cx="7843657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800"/>
            </a:pPr>
            <a:r>
              <a:rPr lang="en-US" sz="4800" b="1" dirty="0" smtClean="0">
                <a:solidFill>
                  <a:srgbClr val="FFFFFF"/>
                </a:solidFill>
              </a:rPr>
              <a:t>Open Dialogue</a:t>
            </a:r>
            <a:endParaRPr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"/>
          </a:blip>
          <a:srcRect l="10953" t="9371" r="2470" b="3874"/>
          <a:stretch/>
        </p:blipFill>
        <p:spPr>
          <a:xfrm>
            <a:off x="2217905" y="472162"/>
            <a:ext cx="4579951" cy="39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4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AB1109-AD21-4863-9292-66764CA8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Open Dialogue – NASPE State Members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7A5400-3411-4F0A-B999-BDFA4DD621FB}"/>
              </a:ext>
            </a:extLst>
          </p:cNvPr>
          <p:cNvSpPr/>
          <p:nvPr/>
        </p:nvSpPr>
        <p:spPr>
          <a:xfrm>
            <a:off x="252593" y="1460257"/>
            <a:ext cx="8815234" cy="230832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topics resonate with your State?  Which ones don’t?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you already having similar conversations?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you switch any of the Governor or HR priorities?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other topics or research would you want to see added?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 you take the deck and make it your own?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impact do you think this will have on new Governors?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1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67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706956" y="994804"/>
            <a:ext cx="7405912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Overall State Challenges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752406" y="2645785"/>
            <a:ext cx="5428938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 Issues by National Governor’s Association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"/>
          </a:blip>
          <a:srcRect l="10953" t="9371" r="2470" b="3874"/>
          <a:stretch/>
        </p:blipFill>
        <p:spPr>
          <a:xfrm>
            <a:off x="2217905" y="472162"/>
            <a:ext cx="4579951" cy="396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997525" y="1842166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Better Customer Service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1004224" y="2395525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Support and Continuation of Programs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1004224" y="2945287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 High Quality Service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930800" y="1840077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Performance Management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4930800" y="2342990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Classification and Compensation Programs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4930800" y="2920645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Aging</a:t>
            </a:r>
            <a:r>
              <a:rPr lang="en-US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Workforce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593850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OVERALL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603325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RESOURCES IMPACT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948230" y="3498579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Branding and Perception of State Government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772049" y="31166"/>
            <a:ext cx="222689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Overall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Citizens</a:t>
            </a:r>
            <a:endParaRPr dirty="0"/>
          </a:p>
        </p:txBody>
      </p:sp>
      <p:pic>
        <p:nvPicPr>
          <p:cNvPr id="32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hape 105"/>
          <p:cNvSpPr txBox="1"/>
          <p:nvPr/>
        </p:nvSpPr>
        <p:spPr>
          <a:xfrm>
            <a:off x="4930800" y="3447756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Recruiting and Retaining Top Talent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05"/>
          <p:cNvSpPr txBox="1"/>
          <p:nvPr/>
        </p:nvSpPr>
        <p:spPr>
          <a:xfrm>
            <a:off x="4930800" y="4057199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Engagement Programs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816012" y="192833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822711" y="2483785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hevron 46"/>
          <p:cNvSpPr/>
          <p:nvPr/>
        </p:nvSpPr>
        <p:spPr>
          <a:xfrm>
            <a:off x="822711" y="303354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772049" y="3586839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4752633" y="193592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4747920" y="2431250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4753238" y="3008905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4747920" y="3536016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hevron 52"/>
          <p:cNvSpPr/>
          <p:nvPr/>
        </p:nvSpPr>
        <p:spPr>
          <a:xfrm>
            <a:off x="4747920" y="4142579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14735" y="1744465"/>
            <a:ext cx="1476712" cy="0"/>
          </a:xfrm>
          <a:prstGeom prst="line">
            <a:avLst/>
          </a:prstGeom>
          <a:ln w="31750" cap="rnd" cmpd="sng">
            <a:gradFill>
              <a:gsLst>
                <a:gs pos="63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03325" y="1744465"/>
            <a:ext cx="2371407" cy="0"/>
          </a:xfrm>
          <a:prstGeom prst="line">
            <a:avLst/>
          </a:prstGeom>
          <a:ln w="31750" cap="rnd" cmpd="sng">
            <a:gradFill>
              <a:gsLst>
                <a:gs pos="63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997525" y="1842166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Reduce Operating Expenses and Waste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1004224" y="2395525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Transparency and Accountability to Taxpayers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004224" y="2948884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Media Scrutiny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4930800" y="1840077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Classification and Compensation Programs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930800" y="2342990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Healthcare and Benefit Programs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930800" y="2934848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Digitalization – Modern HR Solutions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593850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OVERALL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603325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RESOURCES IMPACT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948230" y="3502243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Improve Efficiency – Do More with Less!</a:t>
            </a:r>
          </a:p>
        </p:txBody>
      </p:sp>
      <p:sp>
        <p:nvSpPr>
          <p:cNvPr id="112" name="Shape 112"/>
          <p:cNvSpPr/>
          <p:nvPr/>
        </p:nvSpPr>
        <p:spPr>
          <a:xfrm>
            <a:off x="772049" y="31166"/>
            <a:ext cx="222689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Overall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Fiscal Constraints</a:t>
            </a:r>
            <a:endParaRPr dirty="0"/>
          </a:p>
        </p:txBody>
      </p:sp>
      <p:pic>
        <p:nvPicPr>
          <p:cNvPr id="32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>
            <a:off x="816012" y="192833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822711" y="2483785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hevron 46"/>
          <p:cNvSpPr/>
          <p:nvPr/>
        </p:nvSpPr>
        <p:spPr>
          <a:xfrm>
            <a:off x="822711" y="3037144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772049" y="3590503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4752633" y="193592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4747920" y="2431250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4753238" y="3023108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14735" y="1744465"/>
            <a:ext cx="1476712" cy="0"/>
          </a:xfrm>
          <a:prstGeom prst="line">
            <a:avLst/>
          </a:prstGeom>
          <a:ln w="31750" cap="rnd" cmpd="sng">
            <a:gradFill>
              <a:gsLst>
                <a:gs pos="63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03325" y="1744465"/>
            <a:ext cx="2371407" cy="0"/>
          </a:xfrm>
          <a:prstGeom prst="line">
            <a:avLst/>
          </a:prstGeom>
          <a:ln w="31750" cap="rnd" cmpd="sng">
            <a:gradFill>
              <a:gsLst>
                <a:gs pos="63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2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997525" y="1842166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Investments in Public Safety, Education and Health and Human Services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1004224" y="2395525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Attract New Businesses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004224" y="2948884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New and Expanded Revenue Opportunities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4930800" y="1840077"/>
            <a:ext cx="3574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Succession Planning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930800" y="2342990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Aging Workforce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930800" y="2934848"/>
            <a:ext cx="372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00"/>
            </a:pPr>
            <a:r>
              <a:rPr lang="en-US" sz="1200" dirty="0">
                <a:solidFill>
                  <a:schemeClr val="dk1"/>
                </a:solidFill>
              </a:rPr>
              <a:t>Recruit and Retain Top Talent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593850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OVERALL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603325" y="1385065"/>
            <a:ext cx="51306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RESOURCES IMPACT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772049" y="31166"/>
            <a:ext cx="222689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Overall Challenges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772049" y="610853"/>
            <a:ext cx="7661832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lvl="0">
              <a:lnSpc>
                <a:spcPct val="85000"/>
              </a:lnSpc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</a:rPr>
              <a:t>Economic Development: Future </a:t>
            </a:r>
            <a:r>
              <a:rPr lang="en-US" sz="2800" b="1" dirty="0" smtClean="0">
                <a:solidFill>
                  <a:schemeClr val="dk1"/>
                </a:solidFill>
              </a:rPr>
              <a:t>Growth</a:t>
            </a:r>
            <a:endParaRPr lang="en-US" sz="2800" dirty="0"/>
          </a:p>
        </p:txBody>
      </p:sp>
      <p:pic>
        <p:nvPicPr>
          <p:cNvPr id="32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>
            <a:off x="816012" y="192833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822711" y="2483785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hevron 46"/>
          <p:cNvSpPr/>
          <p:nvPr/>
        </p:nvSpPr>
        <p:spPr>
          <a:xfrm>
            <a:off x="822711" y="3037144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4752633" y="1935927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4747920" y="2431250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4753238" y="3023108"/>
            <a:ext cx="182880" cy="182880"/>
          </a:xfrm>
          <a:prstGeom prst="chevron">
            <a:avLst/>
          </a:prstGeom>
          <a:solidFill>
            <a:srgbClr val="01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3850" y="1755546"/>
            <a:ext cx="1476712" cy="0"/>
          </a:xfrm>
          <a:prstGeom prst="line">
            <a:avLst/>
          </a:prstGeom>
          <a:ln w="31750" cap="rnd" cmpd="sng">
            <a:gradFill>
              <a:gsLst>
                <a:gs pos="66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03325" y="1744465"/>
            <a:ext cx="2371407" cy="0"/>
          </a:xfrm>
          <a:prstGeom prst="line">
            <a:avLst/>
          </a:prstGeom>
          <a:ln w="31750" cap="rnd" cmpd="sng">
            <a:gradFill>
              <a:gsLst>
                <a:gs pos="66000">
                  <a:srgbClr val="D8E7E8">
                    <a:lumMod val="98000"/>
                  </a:srgb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67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706956" y="994804"/>
            <a:ext cx="60909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4800" b="1" i="0" u="none" strike="noStrike" cap="non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752406" y="2645785"/>
            <a:ext cx="5428938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dirty="0" smtClean="0">
                <a:solidFill>
                  <a:schemeClr val="lt1"/>
                </a:solidFill>
              </a:rPr>
              <a:t>What is happening in Human Resources?</a:t>
            </a:r>
            <a:r>
              <a:rPr lang="en-US" sz="105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"/>
          </a:blip>
          <a:srcRect l="10953" t="9371" r="2470" b="3874"/>
          <a:stretch/>
        </p:blipFill>
        <p:spPr>
          <a:xfrm>
            <a:off x="2217905" y="472162"/>
            <a:ext cx="4579951" cy="396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584966" y="1004214"/>
            <a:ext cx="5486650" cy="83484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Recruiting the best talent for the job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Teaching new skills to Millennials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Flexible work arrangements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Employee Empowerment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AI in Human Resources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Learning available online</a:t>
            </a:r>
          </a:p>
          <a:p>
            <a:pPr marL="285750" indent="-285750">
              <a:lnSpc>
                <a:spcPct val="200000"/>
              </a:lnSpc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Global Leadership</a:t>
            </a:r>
          </a:p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331" name="Shape 331"/>
          <p:cNvSpPr/>
          <p:nvPr/>
        </p:nvSpPr>
        <p:spPr>
          <a:xfrm>
            <a:off x="1387738" y="2943655"/>
            <a:ext cx="5486650" cy="834845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Trends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1" r="13104" b="-403"/>
          <a:stretch/>
        </p:blipFill>
        <p:spPr>
          <a:xfrm>
            <a:off x="4468633" y="-12863"/>
            <a:ext cx="4675367" cy="51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freeimages.com/images/large-previews/2ea/colleagues-1238030.jpg"/>
          <p:cNvPicPr>
            <a:picLocks noChangeAspect="1" noChangeArrowheads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6"/>
          <a:stretch/>
        </p:blipFill>
        <p:spPr bwMode="auto">
          <a:xfrm>
            <a:off x="5351899" y="976973"/>
            <a:ext cx="3643441" cy="22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Shape 330"/>
          <p:cNvSpPr/>
          <p:nvPr/>
        </p:nvSpPr>
        <p:spPr>
          <a:xfrm>
            <a:off x="772049" y="1004214"/>
            <a:ext cx="4960841" cy="2573873"/>
          </a:xfrm>
          <a:prstGeom prst="roundRect">
            <a:avLst>
              <a:gd name="adj" fmla="val 795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Slowly adopting flexible </a:t>
            </a:r>
            <a:r>
              <a:rPr lang="en-US" dirty="0"/>
              <a:t>work schedules</a:t>
            </a:r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/>
              <a:t>Hiring challenges are for Public Safety, Technical, Health care, and skilled trade requiring specialized training or </a:t>
            </a:r>
            <a:r>
              <a:rPr lang="en-US" dirty="0" smtClean="0"/>
              <a:t>certifications</a:t>
            </a:r>
            <a:endParaRPr lang="en-US" dirty="0"/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Increase in retirements over last year</a:t>
            </a:r>
            <a:endParaRPr lang="en-US" dirty="0"/>
          </a:p>
          <a:p>
            <a:pPr marL="285750" indent="-285750">
              <a:spcBef>
                <a:spcPts val="1200"/>
              </a:spcBef>
              <a:buClr>
                <a:srgbClr val="013567"/>
              </a:buClr>
              <a:buSzPct val="150000"/>
              <a:buFont typeface=".LucidaGrandeUI" charset="0"/>
              <a:buChar char="◆"/>
            </a:pPr>
            <a:r>
              <a:rPr lang="en-US" dirty="0" smtClean="0"/>
              <a:t>Hiring </a:t>
            </a:r>
            <a:r>
              <a:rPr lang="en-US" dirty="0"/>
              <a:t>on the </a:t>
            </a:r>
            <a:r>
              <a:rPr lang="en-US" dirty="0" smtClean="0"/>
              <a:t>rise</a:t>
            </a:r>
            <a:endParaRPr lang="en-US" dirty="0"/>
          </a:p>
        </p:txBody>
      </p:sp>
      <p:sp>
        <p:nvSpPr>
          <p:cNvPr id="333" name="Shape 333"/>
          <p:cNvSpPr/>
          <p:nvPr/>
        </p:nvSpPr>
        <p:spPr>
          <a:xfrm>
            <a:off x="772049" y="31166"/>
            <a:ext cx="213552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7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72049" y="610853"/>
            <a:ext cx="5299567" cy="3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0" tIns="25675" rIns="51350" bIns="256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Sector Outlook</a:t>
            </a:r>
            <a:endParaRPr dirty="0"/>
          </a:p>
        </p:txBody>
      </p:sp>
      <p:pic>
        <p:nvPicPr>
          <p:cNvPr id="21" name="Picture 2" descr="http://www.naspe.net/assets/site/nasp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4"/>
          <a:stretch/>
        </p:blipFill>
        <p:spPr bwMode="auto">
          <a:xfrm>
            <a:off x="32747" y="4646206"/>
            <a:ext cx="874705" cy="4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8805" y="3279581"/>
            <a:ext cx="2511840" cy="888196"/>
            <a:chOff x="772049" y="1264752"/>
            <a:chExt cx="2511840" cy="888196"/>
          </a:xfrm>
        </p:grpSpPr>
        <p:sp>
          <p:nvSpPr>
            <p:cNvPr id="8" name="Shape 330"/>
            <p:cNvSpPr/>
            <p:nvPr/>
          </p:nvSpPr>
          <p:spPr>
            <a:xfrm>
              <a:off x="772049" y="1264752"/>
              <a:ext cx="946204" cy="888196"/>
            </a:xfrm>
            <a:prstGeom prst="roundRect">
              <a:avLst>
                <a:gd name="adj" fmla="val 795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13567"/>
                </a:buClr>
                <a:buSzPct val="150000"/>
                <a:buFont typeface=".LucidaGrandeUI" charset="0"/>
                <a:buNone/>
                <a:tabLst/>
                <a:defRPr/>
              </a:pPr>
              <a:r>
                <a:rPr lang="en-US" sz="3200" b="1" dirty="0" smtClean="0">
                  <a:solidFill>
                    <a:srgbClr val="FF0000"/>
                  </a:solidFill>
                </a:rPr>
                <a:t>6%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2" name="Shape 334"/>
            <p:cNvSpPr txBox="1"/>
            <p:nvPr/>
          </p:nvSpPr>
          <p:spPr>
            <a:xfrm>
              <a:off x="1619349" y="1590499"/>
              <a:ext cx="1664540" cy="407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350" tIns="25675" rIns="51350" bIns="25675" anchor="ctr" anchorCtr="0">
              <a:noAutofit/>
            </a:bodyPr>
            <a:lstStyle/>
            <a:p>
              <a:pPr marL="0" marR="0" lvl="0" indent="0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1200" i="0" u="none" strike="noStrike" cap="none" dirty="0" smtClean="0">
                  <a:solidFill>
                    <a:schemeClr val="dk1"/>
                  </a:solidFill>
                  <a:sym typeface="Arial"/>
                </a:rPr>
                <a:t>Workforce Under 30</a:t>
              </a:r>
              <a:endParaRPr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70215" y="3279581"/>
            <a:ext cx="3243360" cy="888196"/>
            <a:chOff x="772049" y="2020125"/>
            <a:chExt cx="3243360" cy="888196"/>
          </a:xfrm>
        </p:grpSpPr>
        <p:sp>
          <p:nvSpPr>
            <p:cNvPr id="13" name="Shape 330"/>
            <p:cNvSpPr/>
            <p:nvPr/>
          </p:nvSpPr>
          <p:spPr>
            <a:xfrm>
              <a:off x="772049" y="2020125"/>
              <a:ext cx="946204" cy="888196"/>
            </a:xfrm>
            <a:prstGeom prst="roundRect">
              <a:avLst>
                <a:gd name="adj" fmla="val 795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13567"/>
                </a:buClr>
                <a:buSzPct val="150000"/>
                <a:buFont typeface=".LucidaGrandeUI" charset="0"/>
                <a:buNone/>
                <a:tabLst/>
                <a:defRPr/>
              </a:pPr>
              <a:r>
                <a:rPr lang="en-US" sz="3200" b="1" dirty="0" smtClean="0">
                  <a:solidFill>
                    <a:srgbClr val="FF0000"/>
                  </a:solidFill>
                </a:rPr>
                <a:t>5x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" name="Shape 334"/>
            <p:cNvSpPr txBox="1"/>
            <p:nvPr/>
          </p:nvSpPr>
          <p:spPr>
            <a:xfrm>
              <a:off x="1619349" y="2345872"/>
              <a:ext cx="2396060" cy="393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350" tIns="25675" rIns="51350" bIns="25675" anchor="t" anchorCtr="0">
              <a:noAutofit/>
            </a:bodyPr>
            <a:lstStyle/>
            <a:p>
              <a:pPr marL="0" marR="0" lvl="0" indent="0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1200" i="0" u="none" strike="noStrike" cap="none" dirty="0" smtClean="0">
                  <a:solidFill>
                    <a:schemeClr val="dk1"/>
                  </a:solidFill>
                  <a:sym typeface="Arial"/>
                </a:rPr>
                <a:t>IT Workforce composed of 5 times number of employees are &gt;60 than under 30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24740</TotalTime>
  <Words>844</Words>
  <Application>Microsoft Macintosh PowerPoint</Application>
  <PresentationFormat>On-screen Show (16:9)</PresentationFormat>
  <Paragraphs>169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.LucidaGrandeUI</vt:lpstr>
      <vt:lpstr>Britannic 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Workforce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Dialogue – NASPE State Members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Heather Sherlock</cp:lastModifiedBy>
  <cp:revision>38</cp:revision>
  <dcterms:modified xsi:type="dcterms:W3CDTF">2018-07-12T07:08:31Z</dcterms:modified>
</cp:coreProperties>
</file>