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58" r:id="rId3"/>
    <p:sldId id="259" r:id="rId4"/>
    <p:sldId id="257" r:id="rId5"/>
    <p:sldId id="260" r:id="rId6"/>
    <p:sldId id="281" r:id="rId7"/>
    <p:sldId id="261" r:id="rId8"/>
    <p:sldId id="262" r:id="rId9"/>
    <p:sldId id="263" r:id="rId10"/>
    <p:sldId id="264" r:id="rId11"/>
    <p:sldId id="282" r:id="rId12"/>
    <p:sldId id="265" r:id="rId13"/>
    <p:sldId id="266" r:id="rId14"/>
    <p:sldId id="267" r:id="rId15"/>
    <p:sldId id="271" r:id="rId16"/>
    <p:sldId id="272" r:id="rId17"/>
    <p:sldId id="273" r:id="rId18"/>
    <p:sldId id="275" r:id="rId19"/>
    <p:sldId id="278" r:id="rId20"/>
    <p:sldId id="280" r:id="rId21"/>
    <p:sldId id="279" r:id="rId2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62B6A-FE26-44CC-9066-D67E56AE9919}" type="doc">
      <dgm:prSet loTypeId="urn:microsoft.com/office/officeart/2005/8/layout/process1" loCatId="Inbo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5F46BF-1519-4E30-B8FA-880B0E035399}">
      <dgm:prSet/>
      <dgm:spPr/>
      <dgm:t>
        <a:bodyPr/>
        <a:lstStyle/>
        <a:p>
          <a:r>
            <a:rPr lang="en-US" dirty="0"/>
            <a:t>Budgeted Fund Balance $332,449.18</a:t>
          </a:r>
        </a:p>
      </dgm:t>
    </dgm:pt>
    <dgm:pt modelId="{DCAF3795-96FD-436F-8FA6-F8995F5797E3}" type="parTrans" cxnId="{A3F273A6-9886-415F-900B-9EE5AC4F0D1F}">
      <dgm:prSet/>
      <dgm:spPr/>
      <dgm:t>
        <a:bodyPr/>
        <a:lstStyle/>
        <a:p>
          <a:endParaRPr lang="en-US"/>
        </a:p>
      </dgm:t>
    </dgm:pt>
    <dgm:pt modelId="{FE676B77-23FB-4661-A669-857FFF5B56D9}" type="sibTrans" cxnId="{A3F273A6-9886-415F-900B-9EE5AC4F0D1F}">
      <dgm:prSet/>
      <dgm:spPr/>
      <dgm:t>
        <a:bodyPr/>
        <a:lstStyle/>
        <a:p>
          <a:endParaRPr lang="en-US"/>
        </a:p>
      </dgm:t>
    </dgm:pt>
    <dgm:pt modelId="{8532E387-0705-4871-B45B-3639F4549993}">
      <dgm:prSet/>
      <dgm:spPr/>
      <dgm:t>
        <a:bodyPr/>
        <a:lstStyle/>
        <a:p>
          <a:r>
            <a:rPr lang="en-US" dirty="0"/>
            <a:t>Projected Year-End Fund Balance: $314,379.20</a:t>
          </a:r>
        </a:p>
      </dgm:t>
    </dgm:pt>
    <dgm:pt modelId="{7F02FEFF-CBE0-4137-825D-DBEB06B5CE71}" type="parTrans" cxnId="{4D336907-0EBC-4B8D-9D20-EAE04F82B8F8}">
      <dgm:prSet/>
      <dgm:spPr/>
      <dgm:t>
        <a:bodyPr/>
        <a:lstStyle/>
        <a:p>
          <a:endParaRPr lang="en-US"/>
        </a:p>
      </dgm:t>
    </dgm:pt>
    <dgm:pt modelId="{FD614B03-5210-43F9-BC8F-049D4BB1DC2F}" type="sibTrans" cxnId="{4D336907-0EBC-4B8D-9D20-EAE04F82B8F8}">
      <dgm:prSet/>
      <dgm:spPr/>
      <dgm:t>
        <a:bodyPr/>
        <a:lstStyle/>
        <a:p>
          <a:endParaRPr lang="en-US"/>
        </a:p>
      </dgm:t>
    </dgm:pt>
    <dgm:pt modelId="{1528C637-4A35-4D9C-9469-22F5F8BC7CB5}" type="pres">
      <dgm:prSet presAssocID="{33962B6A-FE26-44CC-9066-D67E56AE9919}" presName="Name0" presStyleCnt="0">
        <dgm:presLayoutVars>
          <dgm:dir/>
          <dgm:resizeHandles val="exact"/>
        </dgm:presLayoutVars>
      </dgm:prSet>
      <dgm:spPr/>
    </dgm:pt>
    <dgm:pt modelId="{6C5D6C63-6EAF-4ED5-BA7D-8CF886DC1FE4}" type="pres">
      <dgm:prSet presAssocID="{BC5F46BF-1519-4E30-B8FA-880B0E035399}" presName="node" presStyleLbl="node1" presStyleIdx="0" presStyleCnt="2">
        <dgm:presLayoutVars>
          <dgm:bulletEnabled val="1"/>
        </dgm:presLayoutVars>
      </dgm:prSet>
      <dgm:spPr/>
    </dgm:pt>
    <dgm:pt modelId="{E72B6F8E-03F3-4490-A13E-B9E4DA23A167}" type="pres">
      <dgm:prSet presAssocID="{FE676B77-23FB-4661-A669-857FFF5B56D9}" presName="sibTrans" presStyleLbl="sibTrans2D1" presStyleIdx="0" presStyleCnt="1"/>
      <dgm:spPr/>
    </dgm:pt>
    <dgm:pt modelId="{15770C4D-6B79-4AF7-8C0B-F91A9C4BBCA7}" type="pres">
      <dgm:prSet presAssocID="{FE676B77-23FB-4661-A669-857FFF5B56D9}" presName="connectorText" presStyleLbl="sibTrans2D1" presStyleIdx="0" presStyleCnt="1"/>
      <dgm:spPr/>
    </dgm:pt>
    <dgm:pt modelId="{2123D5AF-7786-4D08-BBB2-49AF7A9481AC}" type="pres">
      <dgm:prSet presAssocID="{8532E387-0705-4871-B45B-3639F4549993}" presName="node" presStyleLbl="node1" presStyleIdx="1" presStyleCnt="2">
        <dgm:presLayoutVars>
          <dgm:bulletEnabled val="1"/>
        </dgm:presLayoutVars>
      </dgm:prSet>
      <dgm:spPr/>
    </dgm:pt>
  </dgm:ptLst>
  <dgm:cxnLst>
    <dgm:cxn modelId="{4D336907-0EBC-4B8D-9D20-EAE04F82B8F8}" srcId="{33962B6A-FE26-44CC-9066-D67E56AE9919}" destId="{8532E387-0705-4871-B45B-3639F4549993}" srcOrd="1" destOrd="0" parTransId="{7F02FEFF-CBE0-4137-825D-DBEB06B5CE71}" sibTransId="{FD614B03-5210-43F9-BC8F-049D4BB1DC2F}"/>
    <dgm:cxn modelId="{F1BF3D65-D36A-4DB0-AAE5-1AF48255008D}" type="presOf" srcId="{FE676B77-23FB-4661-A669-857FFF5B56D9}" destId="{15770C4D-6B79-4AF7-8C0B-F91A9C4BBCA7}" srcOrd="1" destOrd="0" presId="urn:microsoft.com/office/officeart/2005/8/layout/process1"/>
    <dgm:cxn modelId="{EC11E48F-C317-4C6F-A483-61ECCC9FA3ED}" type="presOf" srcId="{8532E387-0705-4871-B45B-3639F4549993}" destId="{2123D5AF-7786-4D08-BBB2-49AF7A9481AC}" srcOrd="0" destOrd="0" presId="urn:microsoft.com/office/officeart/2005/8/layout/process1"/>
    <dgm:cxn modelId="{A3F273A6-9886-415F-900B-9EE5AC4F0D1F}" srcId="{33962B6A-FE26-44CC-9066-D67E56AE9919}" destId="{BC5F46BF-1519-4E30-B8FA-880B0E035399}" srcOrd="0" destOrd="0" parTransId="{DCAF3795-96FD-436F-8FA6-F8995F5797E3}" sibTransId="{FE676B77-23FB-4661-A669-857FFF5B56D9}"/>
    <dgm:cxn modelId="{F07421C1-74E8-4783-9F4B-BF5F3CEC3FEC}" type="presOf" srcId="{BC5F46BF-1519-4E30-B8FA-880B0E035399}" destId="{6C5D6C63-6EAF-4ED5-BA7D-8CF886DC1FE4}" srcOrd="0" destOrd="0" presId="urn:microsoft.com/office/officeart/2005/8/layout/process1"/>
    <dgm:cxn modelId="{4EF1C5DA-EAF9-4F38-B0A5-E2F42C0DB6B4}" type="presOf" srcId="{33962B6A-FE26-44CC-9066-D67E56AE9919}" destId="{1528C637-4A35-4D9C-9469-22F5F8BC7CB5}" srcOrd="0" destOrd="0" presId="urn:microsoft.com/office/officeart/2005/8/layout/process1"/>
    <dgm:cxn modelId="{4D8E69F9-4BD0-4DC4-8659-4C6B50DDE344}" type="presOf" srcId="{FE676B77-23FB-4661-A669-857FFF5B56D9}" destId="{E72B6F8E-03F3-4490-A13E-B9E4DA23A167}" srcOrd="0" destOrd="0" presId="urn:microsoft.com/office/officeart/2005/8/layout/process1"/>
    <dgm:cxn modelId="{49BA36AE-DABD-446B-A509-43E2DE7F30C1}" type="presParOf" srcId="{1528C637-4A35-4D9C-9469-22F5F8BC7CB5}" destId="{6C5D6C63-6EAF-4ED5-BA7D-8CF886DC1FE4}" srcOrd="0" destOrd="0" presId="urn:microsoft.com/office/officeart/2005/8/layout/process1"/>
    <dgm:cxn modelId="{A93667F3-33F8-45FF-A155-EBB2A4BA1B40}" type="presParOf" srcId="{1528C637-4A35-4D9C-9469-22F5F8BC7CB5}" destId="{E72B6F8E-03F3-4490-A13E-B9E4DA23A167}" srcOrd="1" destOrd="0" presId="urn:microsoft.com/office/officeart/2005/8/layout/process1"/>
    <dgm:cxn modelId="{1F8C1DB2-4E61-45DA-A1DC-BD31F45C799B}" type="presParOf" srcId="{E72B6F8E-03F3-4490-A13E-B9E4DA23A167}" destId="{15770C4D-6B79-4AF7-8C0B-F91A9C4BBCA7}" srcOrd="0" destOrd="0" presId="urn:microsoft.com/office/officeart/2005/8/layout/process1"/>
    <dgm:cxn modelId="{D1A5C0FB-DFDF-44F0-8616-1BA2DF3462BE}" type="presParOf" srcId="{1528C637-4A35-4D9C-9469-22F5F8BC7CB5}" destId="{2123D5AF-7786-4D08-BBB2-49AF7A9481A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D6C63-6EAF-4ED5-BA7D-8CF886DC1FE4}">
      <dsp:nvSpPr>
        <dsp:cNvPr id="0" name=""/>
        <dsp:cNvSpPr/>
      </dsp:nvSpPr>
      <dsp:spPr>
        <a:xfrm>
          <a:off x="1988" y="525165"/>
          <a:ext cx="4239614" cy="25437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Budgeted Fund Balance $332,449.18</a:t>
          </a:r>
        </a:p>
      </dsp:txBody>
      <dsp:txXfrm>
        <a:off x="76492" y="599669"/>
        <a:ext cx="4090606" cy="2394760"/>
      </dsp:txXfrm>
    </dsp:sp>
    <dsp:sp modelId="{E72B6F8E-03F3-4490-A13E-B9E4DA23A167}">
      <dsp:nvSpPr>
        <dsp:cNvPr id="0" name=""/>
        <dsp:cNvSpPr/>
      </dsp:nvSpPr>
      <dsp:spPr>
        <a:xfrm>
          <a:off x="4665563" y="1271337"/>
          <a:ext cx="898798" cy="1051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665563" y="1481622"/>
        <a:ext cx="629159" cy="630854"/>
      </dsp:txXfrm>
    </dsp:sp>
    <dsp:sp modelId="{2123D5AF-7786-4D08-BBB2-49AF7A9481AC}">
      <dsp:nvSpPr>
        <dsp:cNvPr id="0" name=""/>
        <dsp:cNvSpPr/>
      </dsp:nvSpPr>
      <dsp:spPr>
        <a:xfrm>
          <a:off x="5937447" y="525165"/>
          <a:ext cx="4239614" cy="2543768"/>
        </a:xfrm>
        <a:prstGeom prst="roundRect">
          <a:avLst>
            <a:gd name="adj" fmla="val 10000"/>
          </a:avLst>
        </a:prstGeom>
        <a:solidFill>
          <a:schemeClr val="accent3">
            <a:hueOff val="-4697176"/>
            <a:satOff val="3025"/>
            <a:lumOff val="333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Projected Year-End Fund Balance: $314,379.20</a:t>
          </a:r>
        </a:p>
      </dsp:txBody>
      <dsp:txXfrm>
        <a:off x="6011951" y="599669"/>
        <a:ext cx="4090606" cy="239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E7DEB6-F0F2-45F3-934A-29268B13AE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2F3E2-F9AD-4474-9F10-0FA79C3758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02E08-559C-400F-B318-FA9486903760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42A2D-961A-42C5-98B2-1DC4141F7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00D29-0B02-4AD8-B3AC-CB27F2FECE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EC6DE-6624-4EFB-BAC7-836E8E11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7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6" title="Left scallop edg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 title="righ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23" y="941544"/>
            <a:ext cx="5236753" cy="2487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901" y="3741641"/>
            <a:ext cx="10134198" cy="1857901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dirty="0"/>
              <a:t>Annual Business </a:t>
            </a:r>
            <a:r>
              <a:rPr lang="en-US" sz="7200" dirty="0" err="1"/>
              <a:t>Meeeting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314" y="5715000"/>
            <a:ext cx="8045373" cy="660679"/>
          </a:xfrm>
        </p:spPr>
        <p:txBody>
          <a:bodyPr>
            <a:normAutofit/>
          </a:bodyPr>
          <a:lstStyle/>
          <a:p>
            <a:r>
              <a:rPr lang="en-US" dirty="0"/>
              <a:t>July 17, 2018</a:t>
            </a:r>
          </a:p>
        </p:txBody>
      </p:sp>
    </p:spTree>
    <p:extLst>
      <p:ext uri="{BB962C8B-B14F-4D97-AF65-F5344CB8AC3E}">
        <p14:creationId xmlns:p14="http://schemas.microsoft.com/office/powerpoint/2010/main" val="224103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Mid-Year Meeting Cost Center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569417"/>
              </p:ext>
            </p:extLst>
          </p:nvPr>
        </p:nvGraphicFramePr>
        <p:xfrm>
          <a:off x="1406769" y="2208626"/>
          <a:ext cx="9059595" cy="3784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100">
                  <a:extLst>
                    <a:ext uri="{9D8B030D-6E8A-4147-A177-3AD203B41FA5}">
                      <a16:colId xmlns:a16="http://schemas.microsoft.com/office/drawing/2014/main" val="2064692186"/>
                    </a:ext>
                  </a:extLst>
                </a:gridCol>
                <a:gridCol w="1522232">
                  <a:extLst>
                    <a:ext uri="{9D8B030D-6E8A-4147-A177-3AD203B41FA5}">
                      <a16:colId xmlns:a16="http://schemas.microsoft.com/office/drawing/2014/main" val="1846018816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1263659186"/>
                    </a:ext>
                  </a:extLst>
                </a:gridCol>
                <a:gridCol w="1702931">
                  <a:extLst>
                    <a:ext uri="{9D8B030D-6E8A-4147-A177-3AD203B41FA5}">
                      <a16:colId xmlns:a16="http://schemas.microsoft.com/office/drawing/2014/main" val="435577162"/>
                    </a:ext>
                  </a:extLst>
                </a:gridCol>
                <a:gridCol w="2060547">
                  <a:extLst>
                    <a:ext uri="{9D8B030D-6E8A-4147-A177-3AD203B41FA5}">
                      <a16:colId xmlns:a16="http://schemas.microsoft.com/office/drawing/2014/main" val="1905282321"/>
                    </a:ext>
                  </a:extLst>
                </a:gridCol>
              </a:tblGrid>
              <a:tr h="1275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FY18 Budget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FY18 YTD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FY18 Year-End Projections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FY19 Proposed Budget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079056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Revenue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17,150.00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14,800.00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16,612.50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18,690.00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451153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Expenditures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23,520.00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29,063.28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29,129.69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27,798.75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143875"/>
                  </a:ext>
                </a:extLst>
              </a:tr>
              <a:tr h="1275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Revenue Over Expenditures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(6,370.00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(14,263.28)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(12,517.19)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(9,108.75)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6756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63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21C3-3E39-4A24-8647-D1B9E78D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Dues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35395-73D7-419D-907C-FD9BD088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to increase dues every five years</a:t>
            </a:r>
          </a:p>
          <a:p>
            <a:r>
              <a:rPr lang="en-US" dirty="0"/>
              <a:t>FY2020 would be next time to increase dues from $5,000 to $5,500</a:t>
            </a:r>
          </a:p>
        </p:txBody>
      </p:sp>
    </p:spTree>
    <p:extLst>
      <p:ext uri="{BB962C8B-B14F-4D97-AF65-F5344CB8AC3E}">
        <p14:creationId xmlns:p14="http://schemas.microsoft.com/office/powerpoint/2010/main" val="223418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Received from 32 states to date for FY 2019; More in process</a:t>
            </a:r>
          </a:p>
          <a:p>
            <a:r>
              <a:rPr lang="en-US" dirty="0"/>
              <a:t>Dues from 42 states were received in FY 2018</a:t>
            </a:r>
          </a:p>
          <a:p>
            <a:r>
              <a:rPr lang="en-US" dirty="0"/>
              <a:t>36 Gubernatorial Elections in 2018 (17 incumbents retiring or term-limited)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6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Nominating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2017-18 Executive Committee slate</a:t>
            </a:r>
          </a:p>
        </p:txBody>
      </p:sp>
    </p:spTree>
    <p:extLst>
      <p:ext uri="{BB962C8B-B14F-4D97-AF65-F5344CB8AC3E}">
        <p14:creationId xmlns:p14="http://schemas.microsoft.com/office/powerpoint/2010/main" val="240395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5630"/>
              </p:ext>
            </p:extLst>
          </p:nvPr>
        </p:nvGraphicFramePr>
        <p:xfrm>
          <a:off x="1603715" y="436098"/>
          <a:ext cx="9200272" cy="5589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068">
                  <a:extLst>
                    <a:ext uri="{9D8B030D-6E8A-4147-A177-3AD203B41FA5}">
                      <a16:colId xmlns:a16="http://schemas.microsoft.com/office/drawing/2014/main" val="1530677078"/>
                    </a:ext>
                  </a:extLst>
                </a:gridCol>
                <a:gridCol w="2300068">
                  <a:extLst>
                    <a:ext uri="{9D8B030D-6E8A-4147-A177-3AD203B41FA5}">
                      <a16:colId xmlns:a16="http://schemas.microsoft.com/office/drawing/2014/main" val="630637327"/>
                    </a:ext>
                  </a:extLst>
                </a:gridCol>
                <a:gridCol w="2300068">
                  <a:extLst>
                    <a:ext uri="{9D8B030D-6E8A-4147-A177-3AD203B41FA5}">
                      <a16:colId xmlns:a16="http://schemas.microsoft.com/office/drawing/2014/main" val="3978994813"/>
                    </a:ext>
                  </a:extLst>
                </a:gridCol>
                <a:gridCol w="2300068">
                  <a:extLst>
                    <a:ext uri="{9D8B030D-6E8A-4147-A177-3AD203B41FA5}">
                      <a16:colId xmlns:a16="http://schemas.microsoft.com/office/drawing/2014/main" val="1935036328"/>
                    </a:ext>
                  </a:extLst>
                </a:gridCol>
              </a:tblGrid>
              <a:tr h="42429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2017-18 Executive Committee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2018-19 Executive Committee Proposed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31856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President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Joyce </a:t>
                      </a:r>
                      <a:r>
                        <a:rPr lang="en-US" sz="1100" dirty="0" err="1">
                          <a:effectLst/>
                        </a:rPr>
                        <a:t>Oreskovich</a:t>
                      </a:r>
                      <a:r>
                        <a:rPr lang="en-US" sz="1100" dirty="0">
                          <a:effectLst/>
                        </a:rPr>
                        <a:t>, 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President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Byron </a:t>
                      </a:r>
                      <a:r>
                        <a:rPr lang="en-US" sz="1100" dirty="0" err="1">
                          <a:effectLst/>
                        </a:rPr>
                        <a:t>Decoteau</a:t>
                      </a:r>
                      <a:r>
                        <a:rPr lang="en-US" sz="1100" dirty="0">
                          <a:effectLst/>
                        </a:rPr>
                        <a:t>, LA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115983"/>
                  </a:ext>
                </a:extLst>
              </a:tr>
              <a:tr h="870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President-Elect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Byron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Decoteau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President-Elect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Laurie Gill, SD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976888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Secretary/Treasurer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Laurie Gill, SD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Secretary/Treasurer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Franklin Plaistowe, WA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692683"/>
                  </a:ext>
                </a:extLst>
              </a:tr>
              <a:tr h="4261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At-Large (3 years)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Franklin Plaistowe, WA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At-Large (3 years)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Matt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Fedorchuk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MI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703607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At-Large (3 years)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Kate Sheehan, AK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At-Large (2 years)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Tom Stephens, KY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24048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At-Large (2 years)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Susan Buxton, 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At-Large (2 years)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Kate Sheehan, AK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781484"/>
                  </a:ext>
                </a:extLst>
              </a:tr>
              <a:tr h="4397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At-Large (2 year)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Justin Najaka, NM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At-Large (1 year)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Susan Buxton, 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268672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At-Large (1 year)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Tom Stephens, KY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At-Large (1 year)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Justin Najaka, NM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900204"/>
                  </a:ext>
                </a:extLst>
              </a:tr>
              <a:tr h="4370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Imm. Past President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Rebecca Hunter, TN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Imm. Past President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Rebecca Hunter, TN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649379"/>
                  </a:ext>
                </a:extLst>
              </a:tr>
              <a:tr h="870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Host State or 1-year At-Large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Matt </a:t>
                      </a:r>
                      <a:r>
                        <a:rPr lang="en-US" sz="1100" dirty="0" err="1">
                          <a:effectLst/>
                        </a:rPr>
                        <a:t>Fedorchuk</a:t>
                      </a:r>
                      <a:r>
                        <a:rPr lang="en-US" sz="1100" dirty="0">
                          <a:effectLst/>
                        </a:rPr>
                        <a:t>, MI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Host State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Britni Saunders, 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40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56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membership Council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29" y="5159781"/>
            <a:ext cx="7335975" cy="1156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Jennifer Dowd, Kronos</a:t>
            </a:r>
          </a:p>
          <a:p>
            <a:r>
              <a:rPr lang="en-US" dirty="0"/>
              <a:t>Heather Sherlock, Infor</a:t>
            </a:r>
          </a:p>
          <a:p>
            <a:r>
              <a:rPr lang="en-US" dirty="0"/>
              <a:t>Co-Chairs</a:t>
            </a:r>
          </a:p>
        </p:txBody>
      </p:sp>
    </p:spTree>
    <p:extLst>
      <p:ext uri="{BB962C8B-B14F-4D97-AF65-F5344CB8AC3E}">
        <p14:creationId xmlns:p14="http://schemas.microsoft.com/office/powerpoint/2010/main" val="199941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meetings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Mid-year and annual</a:t>
            </a:r>
          </a:p>
        </p:txBody>
      </p:sp>
    </p:spTree>
    <p:extLst>
      <p:ext uri="{BB962C8B-B14F-4D97-AF65-F5344CB8AC3E}">
        <p14:creationId xmlns:p14="http://schemas.microsoft.com/office/powerpoint/2010/main" val="411439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Mid-year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 25-27</a:t>
            </a:r>
          </a:p>
          <a:p>
            <a:r>
              <a:rPr lang="en-US" dirty="0"/>
              <a:t>Washington, DC</a:t>
            </a:r>
          </a:p>
          <a:p>
            <a:r>
              <a:rPr lang="en-US" dirty="0"/>
              <a:t>Agenda and Registration available in October</a:t>
            </a:r>
          </a:p>
        </p:txBody>
      </p:sp>
    </p:spTree>
    <p:extLst>
      <p:ext uri="{BB962C8B-B14F-4D97-AF65-F5344CB8AC3E}">
        <p14:creationId xmlns:p14="http://schemas.microsoft.com/office/powerpoint/2010/main" val="129136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ffectLst/>
        </p:spPr>
      </p:sp>
      <p:sp>
        <p:nvSpPr>
          <p:cNvPr id="18" name="Freeform 6" title="Left scallop edg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 title="righ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2019 Annual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679" y="2286001"/>
            <a:ext cx="3384330" cy="3940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July 21-24</a:t>
            </a:r>
          </a:p>
          <a:p>
            <a:r>
              <a:rPr lang="en-US" dirty="0"/>
              <a:t>Marriott (Downtown)</a:t>
            </a:r>
          </a:p>
          <a:p>
            <a:r>
              <a:rPr lang="en-US" dirty="0"/>
              <a:t>Indianapolis, 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9585D2-D220-47F0-B717-F956E4B732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7541" y="1547446"/>
            <a:ext cx="6165977" cy="4101260"/>
          </a:xfrm>
        </p:spPr>
      </p:pic>
    </p:spTree>
    <p:extLst>
      <p:ext uri="{BB962C8B-B14F-4D97-AF65-F5344CB8AC3E}">
        <p14:creationId xmlns:p14="http://schemas.microsoft.com/office/powerpoint/2010/main" val="60267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18" name="Freeform 6" title="Left scallop edg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 title="righ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Freeform 11" title="right scallop background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6" name="Rectangle 25" title="left edge borde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pc="200" dirty="0">
                <a:latin typeface="+mj-lt"/>
              </a:rPr>
              <a:t>Marriott Downtown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9328" y="1655065"/>
            <a:ext cx="3090672" cy="481948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rgbClr val="FFFFFF"/>
                </a:solidFill>
              </a:rPr>
              <a:t>Marriott Downtown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rgbClr val="FFFFFF"/>
                </a:solidFill>
              </a:rPr>
              <a:t>Newly remodeled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rgbClr val="FFFFFF"/>
                </a:solidFill>
              </a:rPr>
              <a:t>Walking distance to NCAA Hall of Fame, State History Museum, Shopping, Monument Circle, State Capitol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i="1" dirty="0">
                <a:solidFill>
                  <a:srgbClr val="FFFFFF"/>
                </a:solidFill>
              </a:rPr>
              <a:t>Other attractions include: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rgbClr val="FFFFFF"/>
                </a:solidFill>
              </a:rPr>
              <a:t>Indianapolis Motor Speedway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rgbClr val="FFFFFF"/>
                </a:solidFill>
              </a:rPr>
              <a:t>Indianapolis Zoo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 err="1">
                <a:solidFill>
                  <a:srgbClr val="FFFFFF"/>
                </a:solidFill>
              </a:rPr>
              <a:t>Dallara</a:t>
            </a:r>
            <a:r>
              <a:rPr lang="en-US" dirty="0">
                <a:solidFill>
                  <a:srgbClr val="FFFFFF"/>
                </a:solidFill>
              </a:rPr>
              <a:t> Factory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rgbClr val="FFFFFF"/>
                </a:solidFill>
              </a:rPr>
              <a:t>Indianapolis Speedway Museum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5F855B-6C8F-4222-8564-ACA251290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826" y="337209"/>
            <a:ext cx="3772822" cy="251853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FE944A-59BB-4052-8DEC-B5537A5D8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912" y="1761453"/>
            <a:ext cx="3609975" cy="2409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C76E7C-960F-4A4D-A28F-93C5ABB57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155398"/>
            <a:ext cx="3380806" cy="2249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6F97D2-CF4D-408B-8084-B7E5BA11C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407" y="4279985"/>
            <a:ext cx="330098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of minutes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January 2018</a:t>
            </a:r>
          </a:p>
        </p:txBody>
      </p:sp>
    </p:spTree>
    <p:extLst>
      <p:ext uri="{BB962C8B-B14F-4D97-AF65-F5344CB8AC3E}">
        <p14:creationId xmlns:p14="http://schemas.microsoft.com/office/powerpoint/2010/main" val="3870988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annual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for bids</a:t>
            </a:r>
          </a:p>
        </p:txBody>
      </p:sp>
    </p:spTree>
    <p:extLst>
      <p:ext uri="{BB962C8B-B14F-4D97-AF65-F5344CB8AC3E}">
        <p14:creationId xmlns:p14="http://schemas.microsoft.com/office/powerpoint/2010/main" val="268894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Call for Bids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 Annual Meeting (July)</a:t>
            </a:r>
          </a:p>
          <a:p>
            <a:r>
              <a:rPr lang="en-US" dirty="0"/>
              <a:t>Official “call” will be distributed to members in early August.</a:t>
            </a:r>
          </a:p>
          <a:p>
            <a:r>
              <a:rPr lang="en-US" dirty="0"/>
              <a:t>Deadline for proposal to NASPE staff – December 7</a:t>
            </a:r>
            <a:r>
              <a:rPr lang="en-US"/>
              <a:t>, 2018</a:t>
            </a:r>
            <a:endParaRPr lang="en-US" dirty="0"/>
          </a:p>
          <a:p>
            <a:r>
              <a:rPr lang="en-US" dirty="0"/>
              <a:t>Proposals presented to Executive Committee in January in conjunction with Mid-Year Meeting</a:t>
            </a:r>
          </a:p>
        </p:txBody>
      </p:sp>
    </p:spTree>
    <p:extLst>
      <p:ext uri="{BB962C8B-B14F-4D97-AF65-F5344CB8AC3E}">
        <p14:creationId xmlns:p14="http://schemas.microsoft.com/office/powerpoint/2010/main" val="18182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 2018 Year End</a:t>
            </a:r>
          </a:p>
          <a:p>
            <a:r>
              <a:rPr lang="en-US" dirty="0"/>
              <a:t>FY 2019 Budget</a:t>
            </a:r>
          </a:p>
        </p:txBody>
      </p:sp>
    </p:spTree>
    <p:extLst>
      <p:ext uri="{BB962C8B-B14F-4D97-AF65-F5344CB8AC3E}">
        <p14:creationId xmlns:p14="http://schemas.microsoft.com/office/powerpoint/2010/main" val="294755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2018 Projected Year end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929508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32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Dues received from 42 states/budgeted for 42 states</a:t>
            </a:r>
          </a:p>
          <a:p>
            <a:r>
              <a:rPr lang="en-US" dirty="0"/>
              <a:t>10 corporate members – budgeted for 14. </a:t>
            </a:r>
          </a:p>
          <a:p>
            <a:r>
              <a:rPr lang="en-US" dirty="0"/>
              <a:t>Anticipated corporate revenue not received</a:t>
            </a:r>
          </a:p>
          <a:p>
            <a:r>
              <a:rPr lang="en-US" dirty="0"/>
              <a:t>Higher than budgeted expenditures and less than anticipated revenue for 2018 Mid-Year Meeting</a:t>
            </a:r>
          </a:p>
        </p:txBody>
      </p:sp>
    </p:spTree>
    <p:extLst>
      <p:ext uri="{BB962C8B-B14F-4D97-AF65-F5344CB8AC3E}">
        <p14:creationId xmlns:p14="http://schemas.microsoft.com/office/powerpoint/2010/main" val="739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F127-5CE6-4F5A-B4C8-E7BFDF29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CB518-873C-4DE1-9C62-133432A6E1ED}"/>
              </a:ext>
            </a:extLst>
          </p:cNvPr>
          <p:cNvSpPr txBox="1"/>
          <p:nvPr/>
        </p:nvSpPr>
        <p:spPr>
          <a:xfrm>
            <a:off x="1505243" y="1730326"/>
            <a:ext cx="9172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Budgeted Projection: Loss of $14,965.25 – but still maintains 80 percent of previous year’s operating budget.</a:t>
            </a:r>
          </a:p>
          <a:p>
            <a:endParaRPr lang="en-US" dirty="0"/>
          </a:p>
          <a:p>
            <a:r>
              <a:rPr lang="en-US" dirty="0"/>
              <a:t>Assumes 42 state dues and 10 corporate members</a:t>
            </a:r>
          </a:p>
          <a:p>
            <a:endParaRPr lang="en-US" dirty="0"/>
          </a:p>
          <a:p>
            <a:r>
              <a:rPr lang="en-US" dirty="0"/>
              <a:t>Anticipates significant health insurance premium increase for staff, but, hopefully, some relief in retirement contributions for staff in Kentucky Retirement System. </a:t>
            </a:r>
          </a:p>
          <a:p>
            <a:endParaRPr lang="en-US" dirty="0"/>
          </a:p>
          <a:p>
            <a:r>
              <a:rPr lang="en-US" dirty="0"/>
              <a:t>Member travel costs a bit higher than last year due to flight costs into Rapid City</a:t>
            </a:r>
          </a:p>
          <a:p>
            <a:endParaRPr lang="en-US" dirty="0"/>
          </a:p>
          <a:p>
            <a:r>
              <a:rPr lang="en-US" dirty="0"/>
              <a:t>Mid-Year Meeting continues to operate at a loss; proposed registration increase from $325 to $395.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0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Balance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191606"/>
              </p:ext>
            </p:extLst>
          </p:nvPr>
        </p:nvGraphicFramePr>
        <p:xfrm>
          <a:off x="1659988" y="2085531"/>
          <a:ext cx="7561287" cy="355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816">
                  <a:extLst>
                    <a:ext uri="{9D8B030D-6E8A-4147-A177-3AD203B41FA5}">
                      <a16:colId xmlns:a16="http://schemas.microsoft.com/office/drawing/2014/main" val="4064532782"/>
                    </a:ext>
                  </a:extLst>
                </a:gridCol>
                <a:gridCol w="1132873">
                  <a:extLst>
                    <a:ext uri="{9D8B030D-6E8A-4147-A177-3AD203B41FA5}">
                      <a16:colId xmlns:a16="http://schemas.microsoft.com/office/drawing/2014/main" val="4026049674"/>
                    </a:ext>
                  </a:extLst>
                </a:gridCol>
                <a:gridCol w="1257885">
                  <a:extLst>
                    <a:ext uri="{9D8B030D-6E8A-4147-A177-3AD203B41FA5}">
                      <a16:colId xmlns:a16="http://schemas.microsoft.com/office/drawing/2014/main" val="1588021902"/>
                    </a:ext>
                  </a:extLst>
                </a:gridCol>
                <a:gridCol w="1397650">
                  <a:extLst>
                    <a:ext uri="{9D8B030D-6E8A-4147-A177-3AD203B41FA5}">
                      <a16:colId xmlns:a16="http://schemas.microsoft.com/office/drawing/2014/main" val="3366536793"/>
                    </a:ext>
                  </a:extLst>
                </a:gridCol>
                <a:gridCol w="1747063">
                  <a:extLst>
                    <a:ext uri="{9D8B030D-6E8A-4147-A177-3AD203B41FA5}">
                      <a16:colId xmlns:a16="http://schemas.microsoft.com/office/drawing/2014/main" val="3432548634"/>
                    </a:ext>
                  </a:extLst>
                </a:gridCol>
              </a:tblGrid>
              <a:tr h="599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FY18 Budget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18 YTD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18 Year-End Projections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FY19 Proposed Budget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290376"/>
                  </a:ext>
                </a:extLst>
              </a:tr>
              <a:tr h="599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Beginning Fund Balance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312,405.81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306,749.46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306,749.46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314,379.20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807571"/>
                  </a:ext>
                </a:extLst>
              </a:tr>
              <a:tr h="599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Revenue Over Expenditures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604181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Administration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6,949.00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(5,844.17)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(1,483.84)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(15,681.50)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426820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 Meeting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19,465.00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21,630.77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21,630.77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9,825.00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0734862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Mid-Year Meeting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6,370.00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(14,263.28)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(12,517.19)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(9,108.75)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000154"/>
                  </a:ext>
                </a:extLst>
              </a:tr>
              <a:tr h="599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Revenue Over Expenditures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20,044.00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1,523.32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7,629.74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(14,966.25)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476115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Ending Fund Balance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332,449.81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308,272.78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314,379.20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219,413.95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777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64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cost center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122340"/>
              </p:ext>
            </p:extLst>
          </p:nvPr>
        </p:nvGraphicFramePr>
        <p:xfrm>
          <a:off x="1436914" y="1770743"/>
          <a:ext cx="8752114" cy="3265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261">
                  <a:extLst>
                    <a:ext uri="{9D8B030D-6E8A-4147-A177-3AD203B41FA5}">
                      <a16:colId xmlns:a16="http://schemas.microsoft.com/office/drawing/2014/main" val="83137241"/>
                    </a:ext>
                  </a:extLst>
                </a:gridCol>
                <a:gridCol w="1535459">
                  <a:extLst>
                    <a:ext uri="{9D8B030D-6E8A-4147-A177-3AD203B41FA5}">
                      <a16:colId xmlns:a16="http://schemas.microsoft.com/office/drawing/2014/main" val="590070297"/>
                    </a:ext>
                  </a:extLst>
                </a:gridCol>
                <a:gridCol w="1645134">
                  <a:extLst>
                    <a:ext uri="{9D8B030D-6E8A-4147-A177-3AD203B41FA5}">
                      <a16:colId xmlns:a16="http://schemas.microsoft.com/office/drawing/2014/main" val="2982811118"/>
                    </a:ext>
                  </a:extLst>
                </a:gridCol>
                <a:gridCol w="1645134">
                  <a:extLst>
                    <a:ext uri="{9D8B030D-6E8A-4147-A177-3AD203B41FA5}">
                      <a16:colId xmlns:a16="http://schemas.microsoft.com/office/drawing/2014/main" val="4099843534"/>
                    </a:ext>
                  </a:extLst>
                </a:gridCol>
                <a:gridCol w="2155126">
                  <a:extLst>
                    <a:ext uri="{9D8B030D-6E8A-4147-A177-3AD203B41FA5}">
                      <a16:colId xmlns:a16="http://schemas.microsoft.com/office/drawing/2014/main" val="3061250426"/>
                    </a:ext>
                  </a:extLst>
                </a:gridCol>
              </a:tblGrid>
              <a:tr h="11004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FY18 Budget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FY18 YTD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18 Year-End Projections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19 Proposed Budget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1654895"/>
                  </a:ext>
                </a:extLst>
              </a:tr>
              <a:tr h="532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Revenue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237,045.05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255,722.66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258.400.00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016949"/>
                  </a:ext>
                </a:extLst>
              </a:tr>
              <a:tr h="532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Expenditures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261,051.00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242,889.22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257,206.50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274,081.50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600246"/>
                  </a:ext>
                </a:extLst>
              </a:tr>
              <a:tr h="11004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Revenue Over Expenditures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6949.00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(5,844.17)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(1,483.84)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(15,681.50)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936878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435288" y="3335319"/>
            <a:ext cx="175481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7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Meeting Cost </a:t>
            </a:r>
            <a:r>
              <a:rPr lang="en-US" dirty="0" err="1"/>
              <a:t>CEnter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45429"/>
              </p:ext>
            </p:extLst>
          </p:nvPr>
        </p:nvGraphicFramePr>
        <p:xfrm>
          <a:off x="1688124" y="2391507"/>
          <a:ext cx="9580099" cy="3390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484">
                  <a:extLst>
                    <a:ext uri="{9D8B030D-6E8A-4147-A177-3AD203B41FA5}">
                      <a16:colId xmlns:a16="http://schemas.microsoft.com/office/drawing/2014/main" val="696204775"/>
                    </a:ext>
                  </a:extLst>
                </a:gridCol>
                <a:gridCol w="1609473">
                  <a:extLst>
                    <a:ext uri="{9D8B030D-6E8A-4147-A177-3AD203B41FA5}">
                      <a16:colId xmlns:a16="http://schemas.microsoft.com/office/drawing/2014/main" val="4070352077"/>
                    </a:ext>
                  </a:extLst>
                </a:gridCol>
                <a:gridCol w="1682272">
                  <a:extLst>
                    <a:ext uri="{9D8B030D-6E8A-4147-A177-3AD203B41FA5}">
                      <a16:colId xmlns:a16="http://schemas.microsoft.com/office/drawing/2014/main" val="3789685058"/>
                    </a:ext>
                  </a:extLst>
                </a:gridCol>
                <a:gridCol w="1770813">
                  <a:extLst>
                    <a:ext uri="{9D8B030D-6E8A-4147-A177-3AD203B41FA5}">
                      <a16:colId xmlns:a16="http://schemas.microsoft.com/office/drawing/2014/main" val="2955624592"/>
                    </a:ext>
                  </a:extLst>
                </a:gridCol>
                <a:gridCol w="2302057">
                  <a:extLst>
                    <a:ext uri="{9D8B030D-6E8A-4147-A177-3AD203B41FA5}">
                      <a16:colId xmlns:a16="http://schemas.microsoft.com/office/drawing/2014/main" val="2350288192"/>
                    </a:ext>
                  </a:extLst>
                </a:gridCol>
              </a:tblGrid>
              <a:tr h="1142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FY18 Budget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(Maine)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FY18 YTD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(Maine)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18 Year-End Projections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(Maine)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FY 19 Proposed Budget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(South Dakota)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5826918"/>
                  </a:ext>
                </a:extLst>
              </a:tr>
              <a:tr h="552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Revenue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100,000.00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108,548.00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108,548.00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82,065.00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09448"/>
                  </a:ext>
                </a:extLst>
              </a:tr>
              <a:tr h="552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Expenditures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80,535.00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89,617.23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89,617.23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72,240.00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500213"/>
                  </a:ext>
                </a:extLst>
              </a:tr>
              <a:tr h="1142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Revenue Over Expenditures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19,465.00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21,630.77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21,630.77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9.825.00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826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84179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173</TotalTime>
  <Words>715</Words>
  <Application>Microsoft Office PowerPoint</Application>
  <PresentationFormat>Widescreen</PresentationFormat>
  <Paragraphs>215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Impact</vt:lpstr>
      <vt:lpstr>Times New Roman</vt:lpstr>
      <vt:lpstr>Badge</vt:lpstr>
      <vt:lpstr>Annual Business Meeeting</vt:lpstr>
      <vt:lpstr>Approval of minutes</vt:lpstr>
      <vt:lpstr>Treasurer’s report</vt:lpstr>
      <vt:lpstr>2018 Projected Year end</vt:lpstr>
      <vt:lpstr>2018</vt:lpstr>
      <vt:lpstr>2019 Budget</vt:lpstr>
      <vt:lpstr>Fund Balance</vt:lpstr>
      <vt:lpstr>Administration cost center</vt:lpstr>
      <vt:lpstr>Annual Meeting Cost CEnter</vt:lpstr>
      <vt:lpstr>Mid-Year Meeting Cost Center</vt:lpstr>
      <vt:lpstr>Dues INCREASE</vt:lpstr>
      <vt:lpstr>State membership</vt:lpstr>
      <vt:lpstr>Nominating Committee</vt:lpstr>
      <vt:lpstr>PowerPoint Presentation</vt:lpstr>
      <vt:lpstr>Corporate membership Council</vt:lpstr>
      <vt:lpstr>2019 meetings</vt:lpstr>
      <vt:lpstr>Mid-year Meeting</vt:lpstr>
      <vt:lpstr>2019 Annual Meeting</vt:lpstr>
      <vt:lpstr>Marriott Downtown</vt:lpstr>
      <vt:lpstr>2020 annual meeting</vt:lpstr>
      <vt:lpstr>2020 Call for Bids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Business Meeeting</dc:title>
  <dc:creator>Leslie Scott</dc:creator>
  <cp:lastModifiedBy>Leslie Scott</cp:lastModifiedBy>
  <cp:revision>15</cp:revision>
  <cp:lastPrinted>2018-07-17T17:07:16Z</cp:lastPrinted>
  <dcterms:created xsi:type="dcterms:W3CDTF">2017-07-20T13:46:33Z</dcterms:created>
  <dcterms:modified xsi:type="dcterms:W3CDTF">2018-07-17T17:36:55Z</dcterms:modified>
</cp:coreProperties>
</file>